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5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80" r:id="rId12"/>
    <p:sldId id="277" r:id="rId13"/>
    <p:sldId id="282" r:id="rId14"/>
    <p:sldId id="283" r:id="rId15"/>
    <p:sldId id="284" r:id="rId16"/>
    <p:sldId id="285" r:id="rId17"/>
    <p:sldId id="286" r:id="rId18"/>
    <p:sldId id="287" r:id="rId19"/>
    <p:sldId id="288" r:id="rId20"/>
    <p:sldId id="289" r:id="rId21"/>
    <p:sldId id="290" r:id="rId22"/>
    <p:sldId id="291" r:id="rId23"/>
    <p:sldId id="292" r:id="rId24"/>
    <p:sldId id="293" r:id="rId25"/>
    <p:sldId id="298" r:id="rId26"/>
    <p:sldId id="299" r:id="rId27"/>
    <p:sldId id="300" r:id="rId28"/>
    <p:sldId id="301" r:id="rId29"/>
    <p:sldId id="302" r:id="rId30"/>
    <p:sldId id="303" r:id="rId31"/>
    <p:sldId id="305" r:id="rId32"/>
    <p:sldId id="304" r:id="rId33"/>
    <p:sldId id="306" r:id="rId34"/>
    <p:sldId id="307" r:id="rId35"/>
    <p:sldId id="309" r:id="rId36"/>
    <p:sldId id="308" r:id="rId37"/>
    <p:sldId id="297" r:id="rId38"/>
    <p:sldId id="312" r:id="rId39"/>
    <p:sldId id="310" r:id="rId40"/>
    <p:sldId id="311" r:id="rId41"/>
    <p:sldId id="295" r:id="rId42"/>
    <p:sldId id="296" r:id="rId43"/>
    <p:sldId id="268" r:id="rId44"/>
    <p:sldId id="276" r:id="rId45"/>
    <p:sldId id="266" r:id="rId46"/>
    <p:sldId id="269" r:id="rId47"/>
    <p:sldId id="270" r:id="rId48"/>
    <p:sldId id="271" r:id="rId49"/>
    <p:sldId id="272" r:id="rId50"/>
    <p:sldId id="273" r:id="rId51"/>
    <p:sldId id="274" r:id="rId52"/>
    <p:sldId id="275" r:id="rId53"/>
  </p:sldIdLst>
  <p:sldSz cx="18288000" cy="10287000"/>
  <p:notesSz cx="6858000" cy="9144000"/>
  <p:embeddedFontLst>
    <p:embeddedFont>
      <p:font typeface="Calibri" panose="020F0502020204030204" pitchFamily="34" charset="0"/>
      <p:regular r:id="rId55"/>
      <p:bold r:id="rId56"/>
      <p:italic r:id="rId57"/>
      <p:boldItalic r:id="rId58"/>
    </p:embeddedFont>
    <p:embeddedFont>
      <p:font typeface="Cambria Math" panose="02040503050406030204" pitchFamily="18" charset="0"/>
      <p:regular r:id="rId59"/>
    </p:embeddedFont>
    <p:embeddedFont>
      <p:font typeface="Gidole" panose="02000503000000000000" charset="0"/>
      <p:regular r:id="rId60"/>
    </p:embeddedFont>
    <p:embeddedFont>
      <p:font typeface="Impact" panose="020B0806030902050204" pitchFamily="34" charset="0"/>
      <p:regular r:id="rId61"/>
    </p:embeddedFont>
    <p:embeddedFont>
      <p:font typeface="League Spartan" panose="020B0604020202020204" charset="0"/>
      <p:regular r:id="rId62"/>
    </p:embeddedFont>
    <p:embeddedFont>
      <p:font typeface="Open Sans Extra Bold" panose="020B0604020202020204" charset="0"/>
      <p:regular r:id="rId63"/>
    </p:embeddedFont>
    <p:embeddedFont>
      <p:font typeface="Roboto Mono" pitchFamily="2" charset="0"/>
      <p:regular r:id="rId64"/>
      <p:bold r:id="rId65"/>
      <p:italic r:id="rId66"/>
      <p:boldItalic r:id="rId6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D9F33C0-D822-4A7B-B715-E28E531EE551}">
          <p14:sldIdLst>
            <p14:sldId id="256"/>
            <p14:sldId id="257"/>
            <p14:sldId id="258"/>
            <p14:sldId id="259"/>
          </p14:sldIdLst>
        </p14:section>
        <p14:section name="1. EDA in Excel" id="{D36BEA4A-749A-4790-8EF2-7F0913049DA3}">
          <p14:sldIdLst>
            <p14:sldId id="260"/>
            <p14:sldId id="261"/>
            <p14:sldId id="262"/>
            <p14:sldId id="263"/>
            <p14:sldId id="264"/>
            <p14:sldId id="265"/>
            <p14:sldId id="280"/>
            <p14:sldId id="277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</p14:sldIdLst>
        </p14:section>
        <p14:section name="2. Foundations of Inferential Statistics" id="{3CCE065B-7A43-4046-B801-1DF590334418}">
          <p14:sldIdLst>
            <p14:sldId id="293"/>
            <p14:sldId id="298"/>
            <p14:sldId id="299"/>
            <p14:sldId id="300"/>
            <p14:sldId id="301"/>
            <p14:sldId id="302"/>
            <p14:sldId id="303"/>
            <p14:sldId id="305"/>
            <p14:sldId id="304"/>
            <p14:sldId id="306"/>
            <p14:sldId id="307"/>
            <p14:sldId id="309"/>
            <p14:sldId id="308"/>
            <p14:sldId id="297"/>
            <p14:sldId id="312"/>
            <p14:sldId id="310"/>
            <p14:sldId id="311"/>
          </p14:sldIdLst>
        </p14:section>
        <p14:section name="3. t-tests for business impact" id="{4A105B42-97ED-4D16-9FCD-B81D11DB0110}">
          <p14:sldIdLst>
            <p14:sldId id="295"/>
            <p14:sldId id="296"/>
            <p14:sldId id="268"/>
            <p14:sldId id="276"/>
            <p14:sldId id="266"/>
            <p14:sldId id="269"/>
            <p14:sldId id="270"/>
            <p14:sldId id="271"/>
            <p14:sldId id="272"/>
            <p14:sldId id="273"/>
            <p14:sldId id="274"/>
            <p14:sldId id="27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F3338"/>
    <a:srgbClr val="3D39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>
        <p:scale>
          <a:sx n="69" d="100"/>
          <a:sy n="69" d="100"/>
        </p:scale>
        <p:origin x="180" y="24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-54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9.fntdata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4.fntdata"/><Relationship Id="rId66" Type="http://schemas.openxmlformats.org/officeDocument/2006/relationships/font" Target="fonts/font12.fntdata"/><Relationship Id="rId5" Type="http://schemas.openxmlformats.org/officeDocument/2006/relationships/slide" Target="slides/slide4.xml"/><Relationship Id="rId61" Type="http://schemas.openxmlformats.org/officeDocument/2006/relationships/font" Target="fonts/font7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2.fntdata"/><Relationship Id="rId64" Type="http://schemas.openxmlformats.org/officeDocument/2006/relationships/font" Target="fonts/font10.fntdata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5.fntdata"/><Relationship Id="rId67" Type="http://schemas.openxmlformats.org/officeDocument/2006/relationships/font" Target="fonts/font13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62" Type="http://schemas.openxmlformats.org/officeDocument/2006/relationships/font" Target="fonts/font8.fntdata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3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6.fntdata"/><Relationship Id="rId65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A98A70-FA8C-4354-959C-C70678AC9BCF}" type="datetimeFigureOut">
              <a:rPr lang="en-US" smtClean="0"/>
              <a:t>12/27/2019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B500C5-13F7-48FC-8160-C29AECF6C6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3505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B500C5-13F7-48FC-8160-C29AECF6C60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9100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will get more into depth about how to interpret this p-value later. 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confidence interval is a range of population values with which the sample data are compatible. A significance test considers the likelihood that the sample data has come from a particular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hypothesised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population.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B500C5-13F7-48FC-8160-C29AECF6C602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4151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B500C5-13F7-48FC-8160-C29AECF6C60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644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B500C5-13F7-48FC-8160-C29AECF6C60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92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B500C5-13F7-48FC-8160-C29AECF6C60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1197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B500C5-13F7-48FC-8160-C29AECF6C60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8361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 source: https://unsplash.com/photos/T-br3SYp9kw  </a:t>
            </a:r>
          </a:p>
          <a:p>
            <a:r>
              <a:rPr lang="en-US" dirty="0"/>
              <a:t>“Build on” is a pun :P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B500C5-13F7-48FC-8160-C29AECF6C60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5010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https://unsplash.com/photos/iuqxv7kFj64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B500C5-13F7-48FC-8160-C29AECF6C60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9032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https://pixabay.com/photos/laboratory-analysis-diagnostics-2815639/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B500C5-13F7-48FC-8160-C29AECF6C60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4318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https://pixabay.com/photos/laboratory-analysis-diagnostics-2815639/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B500C5-13F7-48FC-8160-C29AECF6C60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7318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12/27/2019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12/27/2019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12/27/2019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jpe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0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-6053" y="6053"/>
            <a:ext cx="7565692" cy="7553587"/>
            <a:chOff x="0" y="0"/>
            <a:chExt cx="6350000" cy="633984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F3338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-2758122" y="16512"/>
            <a:ext cx="5529960" cy="4788945"/>
            <a:chOff x="0" y="0"/>
            <a:chExt cx="6350000" cy="54991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3D3935"/>
            </a:solidFill>
          </p:spPr>
        </p:sp>
      </p:grpSp>
      <p:sp>
        <p:nvSpPr>
          <p:cNvPr id="6" name="AutoShape 6"/>
          <p:cNvSpPr/>
          <p:nvPr/>
        </p:nvSpPr>
        <p:spPr>
          <a:xfrm>
            <a:off x="-2642538" y="1211424"/>
            <a:ext cx="13130342" cy="56192"/>
          </a:xfrm>
          <a:prstGeom prst="rect">
            <a:avLst/>
          </a:prstGeom>
          <a:solidFill>
            <a:srgbClr val="3D3935"/>
          </a:solidFill>
        </p:spPr>
      </p:sp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1095486" y="-952760"/>
            <a:ext cx="6699438" cy="4911526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3716308" y="5238750"/>
            <a:ext cx="13542992" cy="4187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0900"/>
              </a:lnSpc>
            </a:pPr>
            <a:r>
              <a:rPr lang="en-US" sz="10000" spc="600">
                <a:solidFill>
                  <a:srgbClr val="000000"/>
                </a:solidFill>
                <a:latin typeface="League Spartan Bold"/>
              </a:rPr>
              <a:t>EXCEL STATISTICS FOR BUSINESS ANALYTICS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0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459200" y="-99077"/>
            <a:ext cx="2005783" cy="147049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208994" y="579839"/>
            <a:ext cx="3200400" cy="1226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080"/>
              </a:lnSpc>
              <a:spcBef>
                <a:spcPct val="0"/>
              </a:spcBef>
            </a:pPr>
            <a:r>
              <a:rPr lang="en-US" sz="7200" dirty="0">
                <a:solidFill>
                  <a:srgbClr val="000000"/>
                </a:solidFill>
                <a:latin typeface="Open Sans Extra Bold"/>
              </a:rPr>
              <a:t>DRILLS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08994" y="1720934"/>
            <a:ext cx="8964937" cy="21627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03910" lvl="1" indent="-457200">
              <a:lnSpc>
                <a:spcPts val="588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000000"/>
                </a:solidFill>
                <a:latin typeface="Gidole" panose="020B0604020202020204" charset="0"/>
              </a:rPr>
              <a:t>Dataset: </a:t>
            </a:r>
            <a:r>
              <a:rPr lang="en-US" sz="3000" dirty="0">
                <a:solidFill>
                  <a:srgbClr val="000000"/>
                </a:solidFill>
                <a:latin typeface="Roboto Mono" pitchFamily="2" charset="0"/>
                <a:ea typeface="Roboto Mono" pitchFamily="2" charset="0"/>
              </a:rPr>
              <a:t>wages.xlsx</a:t>
            </a:r>
          </a:p>
          <a:p>
            <a:pPr marL="803910" lvl="1" indent="-457200">
              <a:lnSpc>
                <a:spcPts val="588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000000"/>
                </a:solidFill>
                <a:latin typeface="Gidole" panose="020B0604020202020204" charset="0"/>
              </a:rPr>
              <a:t>What type is each variable?</a:t>
            </a:r>
          </a:p>
          <a:p>
            <a:pPr marL="803910" lvl="1" indent="-457200">
              <a:lnSpc>
                <a:spcPts val="588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000000"/>
                </a:solidFill>
                <a:latin typeface="Gidole" panose="020B0604020202020204" charset="0"/>
              </a:rPr>
              <a:t>(Don’t be afraid to poke at the data!)</a:t>
            </a:r>
          </a:p>
        </p:txBody>
      </p:sp>
      <p:graphicFrame>
        <p:nvGraphicFramePr>
          <p:cNvPr id="89" name="Table 89">
            <a:extLst>
              <a:ext uri="{FF2B5EF4-FFF2-40B4-BE49-F238E27FC236}">
                <a16:creationId xmlns:a16="http://schemas.microsoft.com/office/drawing/2014/main" id="{A9518A22-9A5B-422B-A311-731ADD1D01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8664776"/>
              </p:ext>
            </p:extLst>
          </p:nvPr>
        </p:nvGraphicFramePr>
        <p:xfrm>
          <a:off x="838200" y="4500748"/>
          <a:ext cx="16764000" cy="493776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5588000">
                  <a:extLst>
                    <a:ext uri="{9D8B030D-6E8A-4147-A177-3AD203B41FA5}">
                      <a16:colId xmlns:a16="http://schemas.microsoft.com/office/drawing/2014/main" val="43855384"/>
                    </a:ext>
                  </a:extLst>
                </a:gridCol>
                <a:gridCol w="5588000">
                  <a:extLst>
                    <a:ext uri="{9D8B030D-6E8A-4147-A177-3AD203B41FA5}">
                      <a16:colId xmlns:a16="http://schemas.microsoft.com/office/drawing/2014/main" val="1146283304"/>
                    </a:ext>
                  </a:extLst>
                </a:gridCol>
                <a:gridCol w="5588000">
                  <a:extLst>
                    <a:ext uri="{9D8B030D-6E8A-4147-A177-3AD203B41FA5}">
                      <a16:colId xmlns:a16="http://schemas.microsoft.com/office/drawing/2014/main" val="17081826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Gidole" panose="020B0604020202020204" charset="0"/>
                        </a:rPr>
                        <a:t>Variable</a:t>
                      </a:r>
                    </a:p>
                  </a:txBody>
                  <a:tcPr>
                    <a:solidFill>
                      <a:srgbClr val="CF333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Gidole" panose="020B0604020202020204" charset="0"/>
                        </a:rPr>
                        <a:t>Description</a:t>
                      </a:r>
                    </a:p>
                  </a:txBody>
                  <a:tcPr>
                    <a:solidFill>
                      <a:srgbClr val="CF333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Gidole" panose="020B0604020202020204" charset="0"/>
                        </a:rPr>
                        <a:t>Type?</a:t>
                      </a:r>
                    </a:p>
                  </a:txBody>
                  <a:tcPr>
                    <a:solidFill>
                      <a:srgbClr val="CF33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53353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000" dirty="0" err="1">
                          <a:latin typeface="Roboto Mono" pitchFamily="2" charset="0"/>
                          <a:ea typeface="Roboto Mono" pitchFamily="2" charset="0"/>
                        </a:rPr>
                        <a:t>tmathssk</a:t>
                      </a:r>
                      <a:endParaRPr lang="en-US" sz="3000" dirty="0">
                        <a:latin typeface="Roboto Mono" pitchFamily="2" charset="0"/>
                        <a:ea typeface="Roboto Mono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Gidole" panose="020B0604020202020204" charset="0"/>
                        </a:rPr>
                        <a:t>Total math scaled 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000">
                        <a:latin typeface="Gidole" panose="020B060402020202020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71046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000" dirty="0" err="1">
                          <a:latin typeface="Roboto Mono" pitchFamily="2" charset="0"/>
                          <a:ea typeface="Roboto Mono" pitchFamily="2" charset="0"/>
                        </a:rPr>
                        <a:t>treadssk</a:t>
                      </a:r>
                      <a:endParaRPr lang="en-US" sz="3000" dirty="0">
                        <a:latin typeface="Roboto Mono" pitchFamily="2" charset="0"/>
                        <a:ea typeface="Roboto Mono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Gidole" panose="020B0604020202020204" charset="0"/>
                        </a:rPr>
                        <a:t>Total reading scaled 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000">
                        <a:latin typeface="Gidole" panose="020B060402020202020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5117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000" dirty="0" err="1">
                          <a:latin typeface="Roboto Mono" pitchFamily="2" charset="0"/>
                          <a:ea typeface="Roboto Mono" pitchFamily="2" charset="0"/>
                        </a:rPr>
                        <a:t>classk</a:t>
                      </a:r>
                      <a:endParaRPr lang="en-US" sz="3000" dirty="0">
                        <a:latin typeface="Roboto Mono" pitchFamily="2" charset="0"/>
                        <a:ea typeface="Roboto Mono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Gidole" panose="020B0604020202020204" charset="0"/>
                        </a:rPr>
                        <a:t>Type of class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000">
                        <a:latin typeface="Gidole" panose="020B060402020202020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15487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000" dirty="0" err="1">
                          <a:latin typeface="Roboto Mono" pitchFamily="2" charset="0"/>
                          <a:ea typeface="Roboto Mono" pitchFamily="2" charset="0"/>
                        </a:rPr>
                        <a:t>totexpk</a:t>
                      </a:r>
                      <a:endParaRPr lang="en-US" sz="3000" dirty="0">
                        <a:latin typeface="Roboto Mono" pitchFamily="2" charset="0"/>
                        <a:ea typeface="Roboto Mono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Gidole" panose="020B0604020202020204" charset="0"/>
                        </a:rPr>
                        <a:t>Years of total teaching experience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000" dirty="0">
                        <a:latin typeface="Gidole" panose="020B060402020202020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80499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Roboto Mono" pitchFamily="2" charset="0"/>
                          <a:ea typeface="Roboto Mono" pitchFamily="2" charset="0"/>
                        </a:rPr>
                        <a:t>sex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Gidole" panose="020B0604020202020204" charset="0"/>
                        </a:rPr>
                        <a:t>Sex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000" dirty="0">
                        <a:latin typeface="Gidole" panose="020B060402020202020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25173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000" dirty="0" err="1">
                          <a:latin typeface="Roboto Mono" pitchFamily="2" charset="0"/>
                          <a:ea typeface="Roboto Mono" pitchFamily="2" charset="0"/>
                        </a:rPr>
                        <a:t>freelunk</a:t>
                      </a:r>
                      <a:endParaRPr lang="en-US" sz="3000" dirty="0">
                        <a:latin typeface="Roboto Mono" pitchFamily="2" charset="0"/>
                        <a:ea typeface="Roboto Mono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Gidole" panose="020B0604020202020204" charset="0"/>
                        </a:rPr>
                        <a:t>Qualified for free lunch?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000" dirty="0">
                        <a:latin typeface="Gidole" panose="020B060402020202020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79274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Roboto Mono" pitchFamily="2" charset="0"/>
                          <a:ea typeface="Roboto Mono" pitchFamily="2" charset="0"/>
                        </a:rPr>
                        <a:t>race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Gidole" panose="020B0604020202020204" charset="0"/>
                        </a:rPr>
                        <a:t>Race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000" dirty="0">
                        <a:latin typeface="Gidole" panose="020B060402020202020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00650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000" dirty="0" err="1">
                          <a:latin typeface="Roboto Mono" pitchFamily="2" charset="0"/>
                          <a:ea typeface="Roboto Mono" pitchFamily="2" charset="0"/>
                        </a:rPr>
                        <a:t>schidkn</a:t>
                      </a:r>
                      <a:endParaRPr lang="en-US" sz="3000" dirty="0">
                        <a:latin typeface="Roboto Mono" pitchFamily="2" charset="0"/>
                        <a:ea typeface="Roboto Mono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Gidole" panose="020B0604020202020204" charset="0"/>
                        </a:rPr>
                        <a:t>School indicator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000" dirty="0">
                        <a:latin typeface="Gidole" panose="020B060402020202020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8037272"/>
                  </a:ext>
                </a:extLst>
              </a:tr>
            </a:tbl>
          </a:graphicData>
        </a:graphic>
      </p:graphicFrame>
      <p:pic>
        <p:nvPicPr>
          <p:cNvPr id="92" name="Picture 91">
            <a:extLst>
              <a:ext uri="{FF2B5EF4-FFF2-40B4-BE49-F238E27FC236}">
                <a16:creationId xmlns:a16="http://schemas.microsoft.com/office/drawing/2014/main" id="{19DF61BB-E919-47A8-A709-024329355A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2200" y="556296"/>
            <a:ext cx="5562600" cy="363593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0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459200" y="-99077"/>
            <a:ext cx="2005783" cy="147049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208994" y="579839"/>
            <a:ext cx="3200400" cy="1226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080"/>
              </a:lnSpc>
              <a:spcBef>
                <a:spcPct val="0"/>
              </a:spcBef>
            </a:pPr>
            <a:r>
              <a:rPr lang="en-US" sz="7200" dirty="0">
                <a:solidFill>
                  <a:srgbClr val="000000"/>
                </a:solidFill>
                <a:latin typeface="Open Sans Extra Bold"/>
              </a:rPr>
              <a:t>DRILLS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08994" y="1720934"/>
            <a:ext cx="8964937" cy="21627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03910" lvl="1" indent="-457200">
              <a:lnSpc>
                <a:spcPts val="588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000000"/>
                </a:solidFill>
                <a:latin typeface="Gidole" panose="020B0604020202020204" charset="0"/>
              </a:rPr>
              <a:t>Dataset: </a:t>
            </a:r>
            <a:r>
              <a:rPr lang="en-US" sz="3000" dirty="0">
                <a:solidFill>
                  <a:srgbClr val="000000"/>
                </a:solidFill>
                <a:latin typeface="Roboto Mono" pitchFamily="2" charset="0"/>
                <a:ea typeface="Roboto Mono" pitchFamily="2" charset="0"/>
              </a:rPr>
              <a:t>wages.xlsx</a:t>
            </a:r>
          </a:p>
          <a:p>
            <a:pPr marL="803910" lvl="1" indent="-457200">
              <a:lnSpc>
                <a:spcPts val="588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000000"/>
                </a:solidFill>
                <a:latin typeface="Gidole" panose="020B0604020202020204" charset="0"/>
              </a:rPr>
              <a:t>What type is each variable?</a:t>
            </a:r>
          </a:p>
          <a:p>
            <a:pPr marL="803910" lvl="1" indent="-457200">
              <a:lnSpc>
                <a:spcPts val="588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000000"/>
                </a:solidFill>
                <a:latin typeface="Gidole" panose="020B0604020202020204" charset="0"/>
              </a:rPr>
              <a:t>(Don’t be afraid to poke at the data!)</a:t>
            </a:r>
          </a:p>
        </p:txBody>
      </p:sp>
      <p:graphicFrame>
        <p:nvGraphicFramePr>
          <p:cNvPr id="89" name="Table 89">
            <a:extLst>
              <a:ext uri="{FF2B5EF4-FFF2-40B4-BE49-F238E27FC236}">
                <a16:creationId xmlns:a16="http://schemas.microsoft.com/office/drawing/2014/main" id="{A9518A22-9A5B-422B-A311-731ADD1D01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544308"/>
              </p:ext>
            </p:extLst>
          </p:nvPr>
        </p:nvGraphicFramePr>
        <p:xfrm>
          <a:off x="838200" y="4500748"/>
          <a:ext cx="16764000" cy="493776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5588000">
                  <a:extLst>
                    <a:ext uri="{9D8B030D-6E8A-4147-A177-3AD203B41FA5}">
                      <a16:colId xmlns:a16="http://schemas.microsoft.com/office/drawing/2014/main" val="43855384"/>
                    </a:ext>
                  </a:extLst>
                </a:gridCol>
                <a:gridCol w="5588000">
                  <a:extLst>
                    <a:ext uri="{9D8B030D-6E8A-4147-A177-3AD203B41FA5}">
                      <a16:colId xmlns:a16="http://schemas.microsoft.com/office/drawing/2014/main" val="1146283304"/>
                    </a:ext>
                  </a:extLst>
                </a:gridCol>
                <a:gridCol w="5588000">
                  <a:extLst>
                    <a:ext uri="{9D8B030D-6E8A-4147-A177-3AD203B41FA5}">
                      <a16:colId xmlns:a16="http://schemas.microsoft.com/office/drawing/2014/main" val="17081826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Gidole" panose="020B0604020202020204" charset="0"/>
                        </a:rPr>
                        <a:t>Variable</a:t>
                      </a:r>
                    </a:p>
                  </a:txBody>
                  <a:tcPr>
                    <a:solidFill>
                      <a:srgbClr val="CF333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Gidole" panose="020B0604020202020204" charset="0"/>
                        </a:rPr>
                        <a:t>Description</a:t>
                      </a:r>
                    </a:p>
                  </a:txBody>
                  <a:tcPr>
                    <a:solidFill>
                      <a:srgbClr val="CF333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Gidole" panose="020B0604020202020204" charset="0"/>
                        </a:rPr>
                        <a:t>Type?</a:t>
                      </a:r>
                    </a:p>
                  </a:txBody>
                  <a:tcPr>
                    <a:solidFill>
                      <a:srgbClr val="CF33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53353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000" dirty="0" err="1">
                          <a:latin typeface="Roboto Mono" pitchFamily="2" charset="0"/>
                          <a:ea typeface="Roboto Mono" pitchFamily="2" charset="0"/>
                        </a:rPr>
                        <a:t>tmathssk</a:t>
                      </a:r>
                      <a:endParaRPr lang="en-US" sz="3000" dirty="0">
                        <a:latin typeface="Roboto Mono" pitchFamily="2" charset="0"/>
                        <a:ea typeface="Roboto Mono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Gidole" panose="020B0604020202020204" charset="0"/>
                        </a:rPr>
                        <a:t>Total math scaled 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Gidole" panose="020B0604020202020204" charset="0"/>
                        </a:rPr>
                        <a:t>Continuous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71046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000" dirty="0" err="1">
                          <a:latin typeface="Roboto Mono" pitchFamily="2" charset="0"/>
                          <a:ea typeface="Roboto Mono" pitchFamily="2" charset="0"/>
                        </a:rPr>
                        <a:t>treadssk</a:t>
                      </a:r>
                      <a:endParaRPr lang="en-US" sz="3000" dirty="0">
                        <a:latin typeface="Roboto Mono" pitchFamily="2" charset="0"/>
                        <a:ea typeface="Roboto Mono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Gidole" panose="020B0604020202020204" charset="0"/>
                        </a:rPr>
                        <a:t>Total reading scaled 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Gidole" panose="020B0604020202020204" charset="0"/>
                        </a:rPr>
                        <a:t>Continuous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5117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000" dirty="0" err="1">
                          <a:latin typeface="Roboto Mono" pitchFamily="2" charset="0"/>
                          <a:ea typeface="Roboto Mono" pitchFamily="2" charset="0"/>
                        </a:rPr>
                        <a:t>classk</a:t>
                      </a:r>
                      <a:endParaRPr lang="en-US" sz="3000" dirty="0">
                        <a:latin typeface="Roboto Mono" pitchFamily="2" charset="0"/>
                        <a:ea typeface="Roboto Mono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Gidole" panose="020B0604020202020204" charset="0"/>
                        </a:rPr>
                        <a:t>Type of class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Gidole" panose="020B0604020202020204" charset="0"/>
                        </a:rPr>
                        <a:t>Nominal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15487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000" dirty="0" err="1">
                          <a:latin typeface="Roboto Mono" pitchFamily="2" charset="0"/>
                          <a:ea typeface="Roboto Mono" pitchFamily="2" charset="0"/>
                        </a:rPr>
                        <a:t>totexpk</a:t>
                      </a:r>
                      <a:endParaRPr lang="en-US" sz="3000" dirty="0">
                        <a:latin typeface="Roboto Mono" pitchFamily="2" charset="0"/>
                        <a:ea typeface="Roboto Mono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Gidole" panose="020B0604020202020204" charset="0"/>
                        </a:rPr>
                        <a:t>Years of total teaching experience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Gidole" panose="020B0604020202020204" charset="0"/>
                        </a:rPr>
                        <a:t>Discrete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80499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Roboto Mono" pitchFamily="2" charset="0"/>
                          <a:ea typeface="Roboto Mono" pitchFamily="2" charset="0"/>
                        </a:rPr>
                        <a:t>sex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Gidole" panose="020B0604020202020204" charset="0"/>
                        </a:rPr>
                        <a:t>Sex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Gidole" panose="020B0604020202020204" charset="0"/>
                        </a:rPr>
                        <a:t>Binary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25173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000" dirty="0" err="1">
                          <a:latin typeface="Roboto Mono" pitchFamily="2" charset="0"/>
                          <a:ea typeface="Roboto Mono" pitchFamily="2" charset="0"/>
                        </a:rPr>
                        <a:t>freelunk</a:t>
                      </a:r>
                      <a:endParaRPr lang="en-US" sz="3000" dirty="0">
                        <a:latin typeface="Roboto Mono" pitchFamily="2" charset="0"/>
                        <a:ea typeface="Roboto Mono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Gidole" panose="020B0604020202020204" charset="0"/>
                        </a:rPr>
                        <a:t>Qualified for free lunch?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Gidole" panose="020B0604020202020204" charset="0"/>
                        </a:rPr>
                        <a:t>Binary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79274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Roboto Mono" pitchFamily="2" charset="0"/>
                          <a:ea typeface="Roboto Mono" pitchFamily="2" charset="0"/>
                        </a:rPr>
                        <a:t>race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Gidole" panose="020B0604020202020204" charset="0"/>
                        </a:rPr>
                        <a:t>Race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Gidole" panose="020B0604020202020204" charset="0"/>
                        </a:rPr>
                        <a:t>Nominal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00650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000" dirty="0" err="1">
                          <a:latin typeface="Roboto Mono" pitchFamily="2" charset="0"/>
                          <a:ea typeface="Roboto Mono" pitchFamily="2" charset="0"/>
                        </a:rPr>
                        <a:t>schidkn</a:t>
                      </a:r>
                      <a:endParaRPr lang="en-US" sz="3000" dirty="0">
                        <a:latin typeface="Roboto Mono" pitchFamily="2" charset="0"/>
                        <a:ea typeface="Roboto Mono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Gidole" panose="020B0604020202020204" charset="0"/>
                        </a:rPr>
                        <a:t>School indicator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Gidole" panose="020B0604020202020204" charset="0"/>
                        </a:rPr>
                        <a:t>Nominal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8037272"/>
                  </a:ext>
                </a:extLst>
              </a:tr>
            </a:tbl>
          </a:graphicData>
        </a:graphic>
      </p:graphicFrame>
      <p:pic>
        <p:nvPicPr>
          <p:cNvPr id="6" name="Picture 7">
            <a:extLst>
              <a:ext uri="{FF2B5EF4-FFF2-40B4-BE49-F238E27FC236}">
                <a16:creationId xmlns:a16="http://schemas.microsoft.com/office/drawing/2014/main" id="{0FA78A58-BA6A-467D-9244-051E086011F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0" r="50"/>
          <a:stretch>
            <a:fillRect/>
          </a:stretch>
        </p:blipFill>
        <p:spPr>
          <a:xfrm>
            <a:off x="8077200" y="-339777"/>
            <a:ext cx="9592614" cy="5635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9785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11270"/>
            <a:ext cx="9027146" cy="5140743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-100401" y="5129474"/>
            <a:ext cx="18485333" cy="5157526"/>
          </a:xfrm>
          <a:prstGeom prst="rect">
            <a:avLst/>
          </a:prstGeom>
          <a:solidFill>
            <a:srgbClr val="CF3338"/>
          </a:solidFill>
        </p:spPr>
      </p:sp>
      <p:grpSp>
        <p:nvGrpSpPr>
          <p:cNvPr id="4" name="Group 4"/>
          <p:cNvGrpSpPr/>
          <p:nvPr/>
        </p:nvGrpSpPr>
        <p:grpSpPr>
          <a:xfrm>
            <a:off x="0" y="2733413"/>
            <a:ext cx="7565692" cy="7553587"/>
            <a:chOff x="0" y="0"/>
            <a:chExt cx="6350000" cy="633984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D3935"/>
            </a:solidFill>
          </p:spPr>
        </p:sp>
      </p:grpSp>
      <p:grpSp>
        <p:nvGrpSpPr>
          <p:cNvPr id="6" name="Group 6"/>
          <p:cNvGrpSpPr/>
          <p:nvPr/>
        </p:nvGrpSpPr>
        <p:grpSpPr>
          <a:xfrm rot="-10800000">
            <a:off x="-3031757" y="5143500"/>
            <a:ext cx="6063514" cy="5251003"/>
            <a:chOff x="0" y="0"/>
            <a:chExt cx="6350000" cy="54991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FFFFFF">
                <a:alpha val="34901"/>
              </a:srgbClr>
            </a:solidFill>
          </p:spPr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6100583" y="9258300"/>
            <a:ext cx="2005783" cy="147049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9071302" y="836057"/>
            <a:ext cx="8187998" cy="34624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000"/>
              </a:lnSpc>
            </a:pPr>
            <a:r>
              <a:rPr lang="en-US" sz="7500" spc="375" dirty="0">
                <a:solidFill>
                  <a:srgbClr val="000000"/>
                </a:solidFill>
                <a:latin typeface="League Spartan Bold"/>
              </a:rPr>
              <a:t>VARIABLE TYPES ARE CONTEXTUAL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E904CE1-A42D-4110-B5DB-9D713E1AB317}"/>
              </a:ext>
            </a:extLst>
          </p:cNvPr>
          <p:cNvSpPr txBox="1"/>
          <p:nvPr/>
        </p:nvSpPr>
        <p:spPr>
          <a:xfrm>
            <a:off x="914400" y="0"/>
            <a:ext cx="7924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Impact" panose="020B0806030902050204" pitchFamily="34" charset="0"/>
              </a:rPr>
              <a:t>WHO KNOWS?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C9C0AAD-B435-493C-A13A-A44A76BBF7C0}"/>
              </a:ext>
            </a:extLst>
          </p:cNvPr>
          <p:cNvSpPr txBox="1"/>
          <p:nvPr/>
        </p:nvSpPr>
        <p:spPr>
          <a:xfrm>
            <a:off x="914400" y="4476130"/>
            <a:ext cx="7924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Impact" panose="020B0806030902050204" pitchFamily="34" charset="0"/>
              </a:rPr>
              <a:t>IT’S NEBULOSE…</a:t>
            </a:r>
          </a:p>
        </p:txBody>
      </p:sp>
    </p:spTree>
    <p:extLst>
      <p:ext uri="{BB962C8B-B14F-4D97-AF65-F5344CB8AC3E}">
        <p14:creationId xmlns:p14="http://schemas.microsoft.com/office/powerpoint/2010/main" val="2532659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og, Puppy, Canine, Vet, Veterinarian, Medical Care">
            <a:extLst>
              <a:ext uri="{FF2B5EF4-FFF2-40B4-BE49-F238E27FC236}">
                <a16:creationId xmlns:a16="http://schemas.microsoft.com/office/drawing/2014/main" id="{C69D2FD6-39D6-4126-8024-F3E6CE69A6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5200" y="5176581"/>
            <a:ext cx="7162800" cy="5110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utoShape 2"/>
          <p:cNvSpPr/>
          <p:nvPr/>
        </p:nvSpPr>
        <p:spPr>
          <a:xfrm>
            <a:off x="-225517" y="0"/>
            <a:ext cx="18513517" cy="3466476"/>
          </a:xfrm>
          <a:prstGeom prst="rect">
            <a:avLst/>
          </a:prstGeom>
          <a:solidFill>
            <a:srgbClr val="3D3935"/>
          </a:solidFill>
        </p:spPr>
      </p:sp>
      <p:grpSp>
        <p:nvGrpSpPr>
          <p:cNvPr id="3" name="Group 3"/>
          <p:cNvGrpSpPr/>
          <p:nvPr/>
        </p:nvGrpSpPr>
        <p:grpSpPr>
          <a:xfrm>
            <a:off x="0" y="52709"/>
            <a:ext cx="3419237" cy="3413767"/>
            <a:chOff x="0" y="0"/>
            <a:chExt cx="6350000" cy="633984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F0F4">
                <a:alpha val="84705"/>
              </a:srgbClr>
            </a:solidFill>
          </p:spPr>
        </p:sp>
      </p:grpSp>
      <p:grpSp>
        <p:nvGrpSpPr>
          <p:cNvPr id="5" name="Group 5"/>
          <p:cNvGrpSpPr/>
          <p:nvPr/>
        </p:nvGrpSpPr>
        <p:grpSpPr>
          <a:xfrm rot="-10800000">
            <a:off x="-2110659" y="-189185"/>
            <a:ext cx="4221318" cy="3655661"/>
            <a:chOff x="0" y="0"/>
            <a:chExt cx="6350000" cy="54991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CF3338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2110659" y="435320"/>
            <a:ext cx="15772737" cy="10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100"/>
              </a:lnSpc>
            </a:pPr>
            <a:r>
              <a:rPr lang="en-US" sz="6500" spc="195" dirty="0">
                <a:solidFill>
                  <a:srgbClr val="F2F0F4"/>
                </a:solidFill>
                <a:latin typeface="League Spartan Italics"/>
              </a:rPr>
              <a:t>What the hey is EDA?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rcRect b="44190"/>
          <a:stretch>
            <a:fillRect/>
          </a:stretch>
        </p:blipFill>
        <p:spPr>
          <a:xfrm>
            <a:off x="16095120" y="9265255"/>
            <a:ext cx="2013122" cy="823680"/>
          </a:xfrm>
          <a:prstGeom prst="rect">
            <a:avLst/>
          </a:prstGeom>
        </p:spPr>
      </p:pic>
      <p:sp>
        <p:nvSpPr>
          <p:cNvPr id="10" name="TextBox 7">
            <a:extLst>
              <a:ext uri="{FF2B5EF4-FFF2-40B4-BE49-F238E27FC236}">
                <a16:creationId xmlns:a16="http://schemas.microsoft.com/office/drawing/2014/main" id="{23FCD4AA-20CA-41F6-BF01-5DFF1D9E9332}"/>
              </a:ext>
            </a:extLst>
          </p:cNvPr>
          <p:cNvSpPr txBox="1"/>
          <p:nvPr/>
        </p:nvSpPr>
        <p:spPr>
          <a:xfrm>
            <a:off x="14284565" y="5202875"/>
            <a:ext cx="1812701" cy="10953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9100"/>
              </a:lnSpc>
            </a:pPr>
            <a:r>
              <a:rPr lang="en-US" sz="6500" spc="195" dirty="0">
                <a:latin typeface="League Spartan Italics"/>
              </a:rPr>
              <a:t>YOU</a:t>
            </a:r>
          </a:p>
        </p:txBody>
      </p:sp>
      <p:sp>
        <p:nvSpPr>
          <p:cNvPr id="11" name="TextBox 7">
            <a:extLst>
              <a:ext uri="{FF2B5EF4-FFF2-40B4-BE49-F238E27FC236}">
                <a16:creationId xmlns:a16="http://schemas.microsoft.com/office/drawing/2014/main" id="{63D721DE-945B-43CD-8590-E4F9CC598B66}"/>
              </a:ext>
            </a:extLst>
          </p:cNvPr>
          <p:cNvSpPr txBox="1"/>
          <p:nvPr/>
        </p:nvSpPr>
        <p:spPr>
          <a:xfrm>
            <a:off x="11667732" y="8953500"/>
            <a:ext cx="2590800" cy="10038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9100"/>
              </a:lnSpc>
            </a:pPr>
            <a:r>
              <a:rPr lang="en-US" sz="3800" spc="195" dirty="0">
                <a:latin typeface="League Spartan Italics"/>
              </a:rPr>
              <a:t>YOUR DATA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F8E36B-5389-41E7-BBDB-BE061BE6D012}"/>
              </a:ext>
            </a:extLst>
          </p:cNvPr>
          <p:cNvSpPr txBox="1"/>
          <p:nvPr/>
        </p:nvSpPr>
        <p:spPr>
          <a:xfrm>
            <a:off x="228600" y="3848100"/>
            <a:ext cx="81534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Gidole" panose="020B0604020202020204" charset="0"/>
              </a:rPr>
              <a:t>Preliminary understanding of variables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latin typeface="Gidole" panose="020B0604020202020204" charset="0"/>
              </a:rPr>
              <a:t>Classify them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b="1" dirty="0">
                <a:latin typeface="Gidole" panose="020B0604020202020204" charset="0"/>
              </a:rPr>
              <a:t>Summarize them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600" dirty="0">
                <a:latin typeface="Gidole" panose="020B0604020202020204" charset="0"/>
              </a:rPr>
              <a:t>Frequencies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600" dirty="0">
                <a:latin typeface="Gidole" panose="020B0604020202020204" charset="0"/>
              </a:rPr>
              <a:t>Descriptive statistics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latin typeface="Gidole" panose="020B0604020202020204" charset="0"/>
              </a:rPr>
              <a:t>Visualize them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latin typeface="Gidole" panose="020B0604020202020204" charset="0"/>
              </a:rPr>
              <a:t>Check assumptions before using them</a:t>
            </a:r>
          </a:p>
        </p:txBody>
      </p:sp>
    </p:spTree>
    <p:extLst>
      <p:ext uri="{BB962C8B-B14F-4D97-AF65-F5344CB8AC3E}">
        <p14:creationId xmlns:p14="http://schemas.microsoft.com/office/powerpoint/2010/main" val="2868317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225517" y="0"/>
            <a:ext cx="18513517" cy="3466476"/>
          </a:xfrm>
          <a:prstGeom prst="rect">
            <a:avLst/>
          </a:prstGeom>
          <a:solidFill>
            <a:srgbClr val="3D3935"/>
          </a:solidFill>
        </p:spPr>
      </p:sp>
      <p:grpSp>
        <p:nvGrpSpPr>
          <p:cNvPr id="3" name="Group 3"/>
          <p:cNvGrpSpPr/>
          <p:nvPr/>
        </p:nvGrpSpPr>
        <p:grpSpPr>
          <a:xfrm>
            <a:off x="0" y="52709"/>
            <a:ext cx="3419237" cy="3413767"/>
            <a:chOff x="0" y="0"/>
            <a:chExt cx="6350000" cy="633984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F0F4">
                <a:alpha val="84705"/>
              </a:srgbClr>
            </a:solidFill>
          </p:spPr>
        </p:sp>
      </p:grpSp>
      <p:grpSp>
        <p:nvGrpSpPr>
          <p:cNvPr id="5" name="Group 5"/>
          <p:cNvGrpSpPr/>
          <p:nvPr/>
        </p:nvGrpSpPr>
        <p:grpSpPr>
          <a:xfrm rot="-10800000">
            <a:off x="-2110659" y="-189185"/>
            <a:ext cx="4221318" cy="3655661"/>
            <a:chOff x="0" y="0"/>
            <a:chExt cx="6350000" cy="54991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CF3338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2110659" y="435320"/>
            <a:ext cx="15772737" cy="10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100"/>
              </a:lnSpc>
            </a:pPr>
            <a:r>
              <a:rPr lang="en-US" sz="6500" spc="195" dirty="0">
                <a:solidFill>
                  <a:srgbClr val="F2F0F4"/>
                </a:solidFill>
                <a:latin typeface="League Spartan Italics"/>
              </a:rPr>
              <a:t>Summarizing a variable: frequencies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rcRect b="44190"/>
          <a:stretch>
            <a:fillRect/>
          </a:stretch>
        </p:blipFill>
        <p:spPr>
          <a:xfrm>
            <a:off x="16095120" y="9265255"/>
            <a:ext cx="2013122" cy="8236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0F8E36B-5389-41E7-BBDB-BE061BE6D012}"/>
              </a:ext>
            </a:extLst>
          </p:cNvPr>
          <p:cNvSpPr txBox="1"/>
          <p:nvPr/>
        </p:nvSpPr>
        <p:spPr>
          <a:xfrm>
            <a:off x="228600" y="3848100"/>
            <a:ext cx="81534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600" dirty="0">
                <a:latin typeface="Gidole" panose="020B0604020202020204" charset="0"/>
              </a:rPr>
              <a:t>Used for categorical variables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600" dirty="0">
                <a:latin typeface="Gidole" panose="020B0604020202020204" charset="0"/>
              </a:rPr>
              <a:t>How many of each value do we have? (Counts) 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600" dirty="0">
                <a:latin typeface="Gidole" panose="020B0604020202020204" charset="0"/>
              </a:rPr>
              <a:t>Use PivotTables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600" dirty="0">
                <a:latin typeface="Gidole" panose="020B0604020202020204" charset="0"/>
              </a:rPr>
              <a:t>Demo: </a:t>
            </a:r>
            <a:r>
              <a:rPr lang="en-US" sz="3600" dirty="0">
                <a:solidFill>
                  <a:srgbClr val="000000"/>
                </a:solidFill>
                <a:latin typeface="Roboto Mono" pitchFamily="2" charset="0"/>
                <a:ea typeface="Roboto Mono" pitchFamily="2" charset="0"/>
              </a:rPr>
              <a:t>wages.xlsx</a:t>
            </a:r>
            <a:endParaRPr lang="en-US" sz="3600" dirty="0">
              <a:latin typeface="Gidole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2288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225517" y="0"/>
            <a:ext cx="18513517" cy="3466476"/>
          </a:xfrm>
          <a:prstGeom prst="rect">
            <a:avLst/>
          </a:prstGeom>
          <a:solidFill>
            <a:srgbClr val="3D3935"/>
          </a:solidFill>
        </p:spPr>
      </p:sp>
      <p:grpSp>
        <p:nvGrpSpPr>
          <p:cNvPr id="3" name="Group 3"/>
          <p:cNvGrpSpPr/>
          <p:nvPr/>
        </p:nvGrpSpPr>
        <p:grpSpPr>
          <a:xfrm>
            <a:off x="0" y="52709"/>
            <a:ext cx="3419237" cy="3413767"/>
            <a:chOff x="0" y="0"/>
            <a:chExt cx="6350000" cy="633984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F0F4">
                <a:alpha val="84705"/>
              </a:srgbClr>
            </a:solidFill>
          </p:spPr>
        </p:sp>
      </p:grpSp>
      <p:grpSp>
        <p:nvGrpSpPr>
          <p:cNvPr id="5" name="Group 5"/>
          <p:cNvGrpSpPr/>
          <p:nvPr/>
        </p:nvGrpSpPr>
        <p:grpSpPr>
          <a:xfrm rot="-10800000">
            <a:off x="-2110659" y="-189185"/>
            <a:ext cx="4221318" cy="3655661"/>
            <a:chOff x="0" y="0"/>
            <a:chExt cx="6350000" cy="54991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CF3338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2110659" y="435320"/>
            <a:ext cx="15772737" cy="22622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100"/>
              </a:lnSpc>
            </a:pPr>
            <a:r>
              <a:rPr lang="en-US" sz="6500" spc="195" dirty="0">
                <a:solidFill>
                  <a:srgbClr val="F2F0F4"/>
                </a:solidFill>
                <a:latin typeface="League Spartan Italics"/>
              </a:rPr>
              <a:t>Summarizing a variable: descriptive statistics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rcRect b="44190"/>
          <a:stretch>
            <a:fillRect/>
          </a:stretch>
        </p:blipFill>
        <p:spPr>
          <a:xfrm>
            <a:off x="16095120" y="9265255"/>
            <a:ext cx="2013122" cy="8236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0F8E36B-5389-41E7-BBDB-BE061BE6D012}"/>
              </a:ext>
            </a:extLst>
          </p:cNvPr>
          <p:cNvSpPr txBox="1"/>
          <p:nvPr/>
        </p:nvSpPr>
        <p:spPr>
          <a:xfrm>
            <a:off x="228600" y="3848100"/>
            <a:ext cx="81534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latin typeface="Gidole" panose="020B0604020202020204" charset="0"/>
              </a:rPr>
              <a:t>Descriptive statistics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600" dirty="0">
                <a:latin typeface="Gidole" panose="020B0604020202020204" charset="0"/>
              </a:rPr>
              <a:t>Used for continuous variables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600" dirty="0">
                <a:latin typeface="Gidole" panose="020B0604020202020204" charset="0"/>
              </a:rPr>
              <a:t>Central tendency: what value is the variable centered around?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3600" dirty="0">
                <a:latin typeface="Gidole" panose="020B0604020202020204" charset="0"/>
              </a:rPr>
              <a:t>Mean: “average”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3600" dirty="0">
                <a:latin typeface="Gidole" panose="020B0604020202020204" charset="0"/>
              </a:rPr>
              <a:t>Median: “middle”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3600" dirty="0">
                <a:latin typeface="Gidole" panose="020B0604020202020204" charset="0"/>
              </a:rPr>
              <a:t>Mode: “most common”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3600" dirty="0">
              <a:latin typeface="Gidole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8542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459200" y="-99077"/>
            <a:ext cx="2005783" cy="147049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208994" y="579839"/>
            <a:ext cx="3200400" cy="1226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080"/>
              </a:lnSpc>
              <a:spcBef>
                <a:spcPct val="0"/>
              </a:spcBef>
            </a:pPr>
            <a:r>
              <a:rPr lang="en-US" sz="7200" dirty="0">
                <a:solidFill>
                  <a:srgbClr val="000000"/>
                </a:solidFill>
                <a:latin typeface="Open Sans Extra Bold"/>
              </a:rPr>
              <a:t>DRILL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08995" y="1720934"/>
            <a:ext cx="8239806" cy="23083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803910" lvl="1" indent="-4572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000000"/>
                </a:solidFill>
                <a:latin typeface="Gidole" panose="020B0604020202020204" charset="0"/>
              </a:rPr>
              <a:t>You are consulting for a non-profit on fundraising strategies</a:t>
            </a:r>
          </a:p>
          <a:p>
            <a:pPr marL="803910" lvl="1" indent="-4572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000000"/>
                </a:solidFill>
                <a:latin typeface="Gidole" panose="020B0604020202020204" charset="0"/>
              </a:rPr>
              <a:t>Donation data is shown to the right</a:t>
            </a:r>
          </a:p>
          <a:p>
            <a:pPr marL="803910" lvl="1" indent="-4572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000000"/>
                </a:solidFill>
                <a:latin typeface="Gidole" panose="020B0604020202020204" charset="0"/>
              </a:rPr>
              <a:t>Which measure of central tendency (mean/median/mode) should be tracked? </a:t>
            </a:r>
          </a:p>
        </p:txBody>
      </p:sp>
      <p:graphicFrame>
        <p:nvGraphicFramePr>
          <p:cNvPr id="89" name="Table 89">
            <a:extLst>
              <a:ext uri="{FF2B5EF4-FFF2-40B4-BE49-F238E27FC236}">
                <a16:creationId xmlns:a16="http://schemas.microsoft.com/office/drawing/2014/main" id="{A9518A22-9A5B-422B-A311-731ADD1D01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7359188"/>
              </p:ext>
            </p:extLst>
          </p:nvPr>
        </p:nvGraphicFramePr>
        <p:xfrm>
          <a:off x="9753600" y="1809918"/>
          <a:ext cx="5588000" cy="329184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5588000">
                  <a:extLst>
                    <a:ext uri="{9D8B030D-6E8A-4147-A177-3AD203B41FA5}">
                      <a16:colId xmlns:a16="http://schemas.microsoft.com/office/drawing/2014/main" val="438553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Gidole" panose="020B0604020202020204" charset="0"/>
                        </a:rPr>
                        <a:t>Variable</a:t>
                      </a:r>
                    </a:p>
                  </a:txBody>
                  <a:tcPr>
                    <a:solidFill>
                      <a:srgbClr val="CF33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53353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Roboto Mono" pitchFamily="2" charset="0"/>
                          <a:ea typeface="Roboto Mono" pitchFamily="2" charset="0"/>
                        </a:rPr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71046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Roboto Mono" pitchFamily="2" charset="0"/>
                          <a:ea typeface="Roboto Mono" pitchFamily="2" charset="0"/>
                        </a:rPr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5117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Roboto Mono" pitchFamily="2" charset="0"/>
                          <a:ea typeface="Roboto Mono" pitchFamily="2" charset="0"/>
                        </a:rPr>
                        <a:t>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15487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Roboto Mono" pitchFamily="2" charset="0"/>
                          <a:ea typeface="Roboto Mono" pitchFamily="2" charset="0"/>
                        </a:rPr>
                        <a:t>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80499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Roboto Mono" pitchFamily="2" charset="0"/>
                          <a:ea typeface="Roboto Mono" pitchFamily="2" charset="0"/>
                        </a:rPr>
                        <a:t>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25173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50796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459200" y="-99077"/>
            <a:ext cx="2005783" cy="147049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208994" y="579839"/>
            <a:ext cx="3200400" cy="1226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080"/>
              </a:lnSpc>
              <a:spcBef>
                <a:spcPct val="0"/>
              </a:spcBef>
            </a:pPr>
            <a:r>
              <a:rPr lang="en-US" sz="7200" dirty="0">
                <a:solidFill>
                  <a:srgbClr val="000000"/>
                </a:solidFill>
                <a:latin typeface="Open Sans Extra Bold"/>
              </a:rPr>
              <a:t>DRILL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08995" y="1720934"/>
            <a:ext cx="8239806" cy="27699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803910" lvl="1" indent="-4572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000000"/>
                </a:solidFill>
                <a:latin typeface="Gidole" panose="020B0604020202020204" charset="0"/>
              </a:rPr>
              <a:t>You are consulting for a non-profit on fundraising strategies</a:t>
            </a:r>
          </a:p>
          <a:p>
            <a:pPr marL="803910" lvl="1" indent="-4572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000000"/>
                </a:solidFill>
                <a:latin typeface="Gidole" panose="020B0604020202020204" charset="0"/>
              </a:rPr>
              <a:t>Donation data is shown to the right</a:t>
            </a:r>
          </a:p>
          <a:p>
            <a:pPr marL="803910" lvl="1" indent="-4572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000000"/>
                </a:solidFill>
                <a:latin typeface="Gidole" panose="020B0604020202020204" charset="0"/>
              </a:rPr>
              <a:t>Which measure of central tendency (mean/median/mode) should be tracked? </a:t>
            </a:r>
          </a:p>
          <a:p>
            <a:pPr marL="803910" lvl="1" indent="-457200">
              <a:buFont typeface="Arial" panose="020B0604020202020204" pitchFamily="34" charset="0"/>
              <a:buChar char="•"/>
            </a:pPr>
            <a:r>
              <a:rPr lang="en-US" sz="3000" b="1" dirty="0">
                <a:solidFill>
                  <a:srgbClr val="000000"/>
                </a:solidFill>
                <a:latin typeface="Gidole" panose="020B0604020202020204" charset="0"/>
              </a:rPr>
              <a:t>No one statistic rules them all</a:t>
            </a:r>
          </a:p>
        </p:txBody>
      </p:sp>
      <p:graphicFrame>
        <p:nvGraphicFramePr>
          <p:cNvPr id="89" name="Table 89">
            <a:extLst>
              <a:ext uri="{FF2B5EF4-FFF2-40B4-BE49-F238E27FC236}">
                <a16:creationId xmlns:a16="http://schemas.microsoft.com/office/drawing/2014/main" id="{A9518A22-9A5B-422B-A311-731ADD1D01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8794462"/>
              </p:ext>
            </p:extLst>
          </p:nvPr>
        </p:nvGraphicFramePr>
        <p:xfrm>
          <a:off x="9753600" y="1809918"/>
          <a:ext cx="5588000" cy="329184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5588000">
                  <a:extLst>
                    <a:ext uri="{9D8B030D-6E8A-4147-A177-3AD203B41FA5}">
                      <a16:colId xmlns:a16="http://schemas.microsoft.com/office/drawing/2014/main" val="438553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Gidole" panose="020B0604020202020204" charset="0"/>
                        </a:rPr>
                        <a:t>Variable</a:t>
                      </a:r>
                    </a:p>
                  </a:txBody>
                  <a:tcPr>
                    <a:solidFill>
                      <a:srgbClr val="CF33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53353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Gidole" panose="020B0604020202020204" charset="0"/>
                          <a:ea typeface="Roboto Mono" pitchFamily="2" charset="0"/>
                        </a:rPr>
                        <a:t>$10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71046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Gidole" panose="020B0604020202020204" charset="0"/>
                          <a:ea typeface="Roboto Mono" pitchFamily="2" charset="0"/>
                        </a:rPr>
                        <a:t>$10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5117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Gidole" panose="020B0604020202020204" charset="0"/>
                          <a:ea typeface="Roboto Mono" pitchFamily="2" charset="0"/>
                        </a:rPr>
                        <a:t>$20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15487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Gidole" panose="020B0604020202020204" charset="0"/>
                          <a:ea typeface="Roboto Mono" pitchFamily="2" charset="0"/>
                        </a:rPr>
                        <a:t>$30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80499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Gidole" panose="020B0604020202020204" charset="0"/>
                          <a:ea typeface="Roboto Mono" pitchFamily="2" charset="0"/>
                        </a:rPr>
                        <a:t>$100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2517326"/>
                  </a:ext>
                </a:extLst>
              </a:tr>
            </a:tbl>
          </a:graphicData>
        </a:graphic>
      </p:graphicFrame>
      <p:graphicFrame>
        <p:nvGraphicFramePr>
          <p:cNvPr id="6" name="Table 89">
            <a:extLst>
              <a:ext uri="{FF2B5EF4-FFF2-40B4-BE49-F238E27FC236}">
                <a16:creationId xmlns:a16="http://schemas.microsoft.com/office/drawing/2014/main" id="{29F564BB-98E9-400D-B590-0B7AAFC6BF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1151279"/>
              </p:ext>
            </p:extLst>
          </p:nvPr>
        </p:nvGraphicFramePr>
        <p:xfrm>
          <a:off x="9753600" y="5676900"/>
          <a:ext cx="5588000" cy="219456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2794000">
                  <a:extLst>
                    <a:ext uri="{9D8B030D-6E8A-4147-A177-3AD203B41FA5}">
                      <a16:colId xmlns:a16="http://schemas.microsoft.com/office/drawing/2014/main" val="43855384"/>
                    </a:ext>
                  </a:extLst>
                </a:gridCol>
                <a:gridCol w="2794000">
                  <a:extLst>
                    <a:ext uri="{9D8B030D-6E8A-4147-A177-3AD203B41FA5}">
                      <a16:colId xmlns:a16="http://schemas.microsoft.com/office/drawing/2014/main" val="23742850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Gidole" panose="020B0604020202020204" charset="0"/>
                        </a:rPr>
                        <a:t>Statistic</a:t>
                      </a:r>
                    </a:p>
                  </a:txBody>
                  <a:tcPr>
                    <a:solidFill>
                      <a:srgbClr val="CF333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Gidole" panose="020B0604020202020204" charset="0"/>
                        </a:rPr>
                        <a:t>Value</a:t>
                      </a:r>
                    </a:p>
                  </a:txBody>
                  <a:tcPr>
                    <a:solidFill>
                      <a:srgbClr val="CF33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53353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Gidole" panose="020B0604020202020204" charset="0"/>
                          <a:ea typeface="Roboto Mono" pitchFamily="2" charset="0"/>
                        </a:rPr>
                        <a:t>Mean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Gidole" panose="020B0604020202020204" charset="0"/>
                          <a:ea typeface="Roboto Mono" pitchFamily="2" charset="0"/>
                        </a:rPr>
                        <a:t>$34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71046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Gidole" panose="020B0604020202020204" charset="0"/>
                          <a:ea typeface="Roboto Mono" pitchFamily="2" charset="0"/>
                        </a:rPr>
                        <a:t>Median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Gidole" panose="020B0604020202020204" charset="0"/>
                          <a:ea typeface="Roboto Mono" pitchFamily="2" charset="0"/>
                        </a:rPr>
                        <a:t>$20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5117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Gidole" panose="020B0604020202020204" charset="0"/>
                          <a:ea typeface="Roboto Mono" pitchFamily="2" charset="0"/>
                        </a:rPr>
                        <a:t>Mode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Gidole" panose="020B0604020202020204" charset="0"/>
                          <a:ea typeface="Roboto Mono" pitchFamily="2" charset="0"/>
                        </a:rPr>
                        <a:t>$10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15487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46575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225517" y="0"/>
            <a:ext cx="18513517" cy="3466476"/>
          </a:xfrm>
          <a:prstGeom prst="rect">
            <a:avLst/>
          </a:prstGeom>
          <a:solidFill>
            <a:srgbClr val="3D3935"/>
          </a:solidFill>
        </p:spPr>
      </p:sp>
      <p:grpSp>
        <p:nvGrpSpPr>
          <p:cNvPr id="3" name="Group 3"/>
          <p:cNvGrpSpPr/>
          <p:nvPr/>
        </p:nvGrpSpPr>
        <p:grpSpPr>
          <a:xfrm>
            <a:off x="0" y="52709"/>
            <a:ext cx="3419237" cy="3413767"/>
            <a:chOff x="0" y="0"/>
            <a:chExt cx="6350000" cy="633984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F0F4">
                <a:alpha val="84705"/>
              </a:srgbClr>
            </a:solidFill>
          </p:spPr>
        </p:sp>
      </p:grpSp>
      <p:grpSp>
        <p:nvGrpSpPr>
          <p:cNvPr id="5" name="Group 5"/>
          <p:cNvGrpSpPr/>
          <p:nvPr/>
        </p:nvGrpSpPr>
        <p:grpSpPr>
          <a:xfrm rot="-10800000">
            <a:off x="-2110659" y="-189185"/>
            <a:ext cx="4221318" cy="3655661"/>
            <a:chOff x="0" y="0"/>
            <a:chExt cx="6350000" cy="54991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CF3338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2110659" y="435320"/>
            <a:ext cx="15772737" cy="22622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100"/>
              </a:lnSpc>
            </a:pPr>
            <a:r>
              <a:rPr lang="en-US" sz="6500" spc="195" dirty="0">
                <a:solidFill>
                  <a:srgbClr val="F2F0F4"/>
                </a:solidFill>
                <a:latin typeface="League Spartan Italics"/>
              </a:rPr>
              <a:t>Summarizing a variable: descriptive statistics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rcRect b="44190"/>
          <a:stretch>
            <a:fillRect/>
          </a:stretch>
        </p:blipFill>
        <p:spPr>
          <a:xfrm>
            <a:off x="16095120" y="9265255"/>
            <a:ext cx="2013122" cy="8236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0F8E36B-5389-41E7-BBDB-BE061BE6D012}"/>
              </a:ext>
            </a:extLst>
          </p:cNvPr>
          <p:cNvSpPr txBox="1"/>
          <p:nvPr/>
        </p:nvSpPr>
        <p:spPr>
          <a:xfrm>
            <a:off x="228600" y="3848100"/>
            <a:ext cx="81534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600" dirty="0">
                <a:latin typeface="Gidole" panose="020B0604020202020204" charset="0"/>
              </a:rPr>
              <a:t>Variability: how spread is the variable from the center?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3600" dirty="0">
                <a:latin typeface="Gidole" panose="020B0604020202020204" charset="0"/>
              </a:rPr>
              <a:t>Range: What are the min/max?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3600" dirty="0">
                <a:latin typeface="Gidole" panose="020B0604020202020204" charset="0"/>
              </a:rPr>
              <a:t>Variance: Relative to the mean, how far away does the data fall?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3600" dirty="0">
                <a:latin typeface="Gidole" panose="020B0604020202020204" charset="0"/>
              </a:rPr>
              <a:t>Standard deviation: Square root of the variance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3600" dirty="0">
              <a:latin typeface="Gidole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0944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225517" y="0"/>
            <a:ext cx="18513517" cy="3466476"/>
          </a:xfrm>
          <a:prstGeom prst="rect">
            <a:avLst/>
          </a:prstGeom>
          <a:solidFill>
            <a:srgbClr val="3D3935"/>
          </a:solidFill>
        </p:spPr>
      </p:sp>
      <p:grpSp>
        <p:nvGrpSpPr>
          <p:cNvPr id="3" name="Group 3"/>
          <p:cNvGrpSpPr/>
          <p:nvPr/>
        </p:nvGrpSpPr>
        <p:grpSpPr>
          <a:xfrm>
            <a:off x="0" y="52709"/>
            <a:ext cx="3419237" cy="3413767"/>
            <a:chOff x="0" y="0"/>
            <a:chExt cx="6350000" cy="633984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F0F4">
                <a:alpha val="84705"/>
              </a:srgbClr>
            </a:solidFill>
          </p:spPr>
        </p:sp>
      </p:grpSp>
      <p:grpSp>
        <p:nvGrpSpPr>
          <p:cNvPr id="5" name="Group 5"/>
          <p:cNvGrpSpPr/>
          <p:nvPr/>
        </p:nvGrpSpPr>
        <p:grpSpPr>
          <a:xfrm rot="-10800000">
            <a:off x="-2110659" y="-189185"/>
            <a:ext cx="4221318" cy="3655661"/>
            <a:chOff x="0" y="0"/>
            <a:chExt cx="6350000" cy="54991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CF3338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2110659" y="435320"/>
            <a:ext cx="15772737" cy="22622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100"/>
              </a:lnSpc>
            </a:pPr>
            <a:r>
              <a:rPr lang="en-US" sz="6500" spc="195" dirty="0">
                <a:solidFill>
                  <a:srgbClr val="F2F0F4"/>
                </a:solidFill>
                <a:latin typeface="League Spartan Italics"/>
              </a:rPr>
              <a:t>Summarizing a variable: descriptive statistics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rcRect b="44190"/>
          <a:stretch>
            <a:fillRect/>
          </a:stretch>
        </p:blipFill>
        <p:spPr>
          <a:xfrm>
            <a:off x="16095120" y="9265255"/>
            <a:ext cx="2013122" cy="8236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0F8E36B-5389-41E7-BBDB-BE061BE6D012}"/>
              </a:ext>
            </a:extLst>
          </p:cNvPr>
          <p:cNvSpPr txBox="1"/>
          <p:nvPr/>
        </p:nvSpPr>
        <p:spPr>
          <a:xfrm>
            <a:off x="228600" y="3848100"/>
            <a:ext cx="8153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600" dirty="0">
                <a:latin typeface="Gidole" panose="020B0604020202020204" charset="0"/>
              </a:rPr>
              <a:t>Distribution: How is the data distributed?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3600" dirty="0">
                <a:latin typeface="Gidole" panose="020B0604020202020204" charset="0"/>
              </a:rPr>
              <a:t>Skewness: How lopsided is the data?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F1A56B4-C586-409E-8932-343C7FBE60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9237" y="5829300"/>
            <a:ext cx="11843377" cy="3293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004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0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11158" r="16875"/>
          <a:stretch>
            <a:fillRect/>
          </a:stretch>
        </p:blipFill>
        <p:spPr>
          <a:xfrm>
            <a:off x="0" y="0"/>
            <a:ext cx="7565692" cy="10612298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7565692" y="3304848"/>
            <a:ext cx="10820975" cy="7070413"/>
          </a:xfrm>
          <a:prstGeom prst="rect">
            <a:avLst/>
          </a:prstGeom>
          <a:solidFill>
            <a:srgbClr val="3D3935">
              <a:alpha val="19607"/>
            </a:srgbClr>
          </a:solidFill>
        </p:spPr>
      </p:sp>
      <p:grpSp>
        <p:nvGrpSpPr>
          <p:cNvPr id="4" name="Group 4"/>
          <p:cNvGrpSpPr/>
          <p:nvPr/>
        </p:nvGrpSpPr>
        <p:grpSpPr>
          <a:xfrm>
            <a:off x="0" y="5689091"/>
            <a:ext cx="3782846" cy="4597909"/>
            <a:chOff x="0" y="0"/>
            <a:chExt cx="6350000" cy="633984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D3935"/>
            </a:solidFill>
          </p:spPr>
        </p:sp>
      </p:grpSp>
      <p:grpSp>
        <p:nvGrpSpPr>
          <p:cNvPr id="6" name="Group 6"/>
          <p:cNvGrpSpPr/>
          <p:nvPr/>
        </p:nvGrpSpPr>
        <p:grpSpPr>
          <a:xfrm rot="-10800000">
            <a:off x="-2926980" y="7657663"/>
            <a:ext cx="4542492" cy="3933798"/>
            <a:chOff x="0" y="0"/>
            <a:chExt cx="6350000" cy="54991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CF3338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8367928" y="1155137"/>
            <a:ext cx="9556398" cy="8681703"/>
            <a:chOff x="0" y="0"/>
            <a:chExt cx="12741864" cy="11575604"/>
          </a:xfrm>
        </p:grpSpPr>
        <p:sp>
          <p:nvSpPr>
            <p:cNvPr id="9" name="TextBox 9"/>
            <p:cNvSpPr txBox="1"/>
            <p:nvPr/>
          </p:nvSpPr>
          <p:spPr>
            <a:xfrm>
              <a:off x="0" y="-133350"/>
              <a:ext cx="12741864" cy="14499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9100"/>
                </a:lnSpc>
              </a:pPr>
              <a:r>
                <a:rPr lang="en-US" sz="6500" spc="195">
                  <a:solidFill>
                    <a:srgbClr val="000000"/>
                  </a:solidFill>
                  <a:latin typeface="League Spartan Italics"/>
                </a:rPr>
                <a:t>George Mount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1717229"/>
              <a:ext cx="12741864" cy="98583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500"/>
                </a:lnSpc>
              </a:pPr>
              <a:r>
                <a:rPr lang="en-US" sz="3000" spc="30">
                  <a:solidFill>
                    <a:srgbClr val="000000"/>
                  </a:solidFill>
                  <a:latin typeface="Gidole"/>
                </a:rPr>
                <a:t>Data Analyst &amp; Educator at Stringfest Analytics</a:t>
              </a:r>
            </a:p>
            <a:p>
              <a:pPr algn="r">
                <a:lnSpc>
                  <a:spcPts val="4500"/>
                </a:lnSpc>
              </a:pPr>
              <a:endParaRPr lang="en-US" sz="3000" spc="30">
                <a:solidFill>
                  <a:srgbClr val="000000"/>
                </a:solidFill>
                <a:latin typeface="Gidole"/>
              </a:endParaRPr>
            </a:p>
            <a:p>
              <a:pPr algn="r">
                <a:lnSpc>
                  <a:spcPts val="4500"/>
                </a:lnSpc>
              </a:pPr>
              <a:r>
                <a:rPr lang="en-US" sz="3000" spc="30">
                  <a:solidFill>
                    <a:srgbClr val="000000"/>
                  </a:solidFill>
                  <a:latin typeface="Gidole"/>
                </a:rPr>
                <a:t>George works as an independent analyst and data analytics educator with the goal to help clients manage their data so they think more creatively. He serves as a technical expert and lead curriculum developer for Thinkful’s data analytics program and is the instructor of the DataCamp course “Survey and Measure Development in R.” </a:t>
              </a:r>
            </a:p>
            <a:p>
              <a:pPr algn="r">
                <a:lnSpc>
                  <a:spcPts val="4500"/>
                </a:lnSpc>
              </a:pPr>
              <a:endParaRPr lang="en-US" sz="3000" spc="30">
                <a:solidFill>
                  <a:srgbClr val="000000"/>
                </a:solidFill>
                <a:latin typeface="Gidole"/>
              </a:endParaRPr>
            </a:p>
            <a:p>
              <a:pPr algn="r">
                <a:lnSpc>
                  <a:spcPts val="4500"/>
                </a:lnSpc>
              </a:pPr>
              <a:r>
                <a:rPr lang="en-US" sz="3000" spc="30">
                  <a:solidFill>
                    <a:srgbClr val="000000"/>
                  </a:solidFill>
                  <a:latin typeface="Gidole"/>
                </a:rPr>
                <a:t>George blogs about data, innovation, and career development at georgejmount.com. He holds a master’s degree in information systems with a certificate of achievement in quantitative methods from Case Western Reserve University</a:t>
              </a: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225517" y="0"/>
            <a:ext cx="18513517" cy="3466476"/>
          </a:xfrm>
          <a:prstGeom prst="rect">
            <a:avLst/>
          </a:prstGeom>
          <a:solidFill>
            <a:srgbClr val="3D3935"/>
          </a:solidFill>
        </p:spPr>
      </p:sp>
      <p:grpSp>
        <p:nvGrpSpPr>
          <p:cNvPr id="3" name="Group 3"/>
          <p:cNvGrpSpPr/>
          <p:nvPr/>
        </p:nvGrpSpPr>
        <p:grpSpPr>
          <a:xfrm>
            <a:off x="0" y="52709"/>
            <a:ext cx="3419237" cy="3413767"/>
            <a:chOff x="0" y="0"/>
            <a:chExt cx="6350000" cy="633984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F0F4">
                <a:alpha val="84705"/>
              </a:srgbClr>
            </a:solidFill>
          </p:spPr>
        </p:sp>
      </p:grpSp>
      <p:grpSp>
        <p:nvGrpSpPr>
          <p:cNvPr id="5" name="Group 5"/>
          <p:cNvGrpSpPr/>
          <p:nvPr/>
        </p:nvGrpSpPr>
        <p:grpSpPr>
          <a:xfrm rot="-10800000">
            <a:off x="-2110659" y="-189185"/>
            <a:ext cx="4221318" cy="3655661"/>
            <a:chOff x="0" y="0"/>
            <a:chExt cx="6350000" cy="54991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CF3338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2110659" y="435320"/>
            <a:ext cx="15772737" cy="22622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100"/>
              </a:lnSpc>
            </a:pPr>
            <a:r>
              <a:rPr lang="en-US" sz="6500" spc="195" dirty="0">
                <a:solidFill>
                  <a:srgbClr val="F2F0F4"/>
                </a:solidFill>
                <a:latin typeface="League Spartan Italics"/>
              </a:rPr>
              <a:t>Summarizing a variable: descriptive statistics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rcRect b="44190"/>
          <a:stretch>
            <a:fillRect/>
          </a:stretch>
        </p:blipFill>
        <p:spPr>
          <a:xfrm>
            <a:off x="16095120" y="9265255"/>
            <a:ext cx="2013122" cy="8236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0F8E36B-5389-41E7-BBDB-BE061BE6D012}"/>
              </a:ext>
            </a:extLst>
          </p:cNvPr>
          <p:cNvSpPr txBox="1"/>
          <p:nvPr/>
        </p:nvSpPr>
        <p:spPr>
          <a:xfrm>
            <a:off x="228600" y="3848100"/>
            <a:ext cx="8153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600" dirty="0">
                <a:latin typeface="Gidole" panose="020B0604020202020204" charset="0"/>
              </a:rPr>
              <a:t>Distribution: How is the data distributed?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3600" dirty="0">
                <a:latin typeface="Gidole" panose="020B0604020202020204" charset="0"/>
              </a:rPr>
              <a:t>Kurtosis: How jagged is the data?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C9F1E60-5ECE-410C-9FD8-D02C1DE417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0400" y="6047441"/>
            <a:ext cx="12039600" cy="3185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848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225517" y="0"/>
            <a:ext cx="18513517" cy="3466476"/>
          </a:xfrm>
          <a:prstGeom prst="rect">
            <a:avLst/>
          </a:prstGeom>
          <a:solidFill>
            <a:srgbClr val="3D3935"/>
          </a:solidFill>
        </p:spPr>
      </p:sp>
      <p:grpSp>
        <p:nvGrpSpPr>
          <p:cNvPr id="3" name="Group 3"/>
          <p:cNvGrpSpPr/>
          <p:nvPr/>
        </p:nvGrpSpPr>
        <p:grpSpPr>
          <a:xfrm>
            <a:off x="0" y="52709"/>
            <a:ext cx="3419237" cy="3413767"/>
            <a:chOff x="0" y="0"/>
            <a:chExt cx="6350000" cy="633984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F0F4">
                <a:alpha val="84705"/>
              </a:srgbClr>
            </a:solidFill>
          </p:spPr>
        </p:sp>
      </p:grpSp>
      <p:grpSp>
        <p:nvGrpSpPr>
          <p:cNvPr id="5" name="Group 5"/>
          <p:cNvGrpSpPr/>
          <p:nvPr/>
        </p:nvGrpSpPr>
        <p:grpSpPr>
          <a:xfrm rot="-10800000">
            <a:off x="-2110659" y="-189185"/>
            <a:ext cx="4221318" cy="3655661"/>
            <a:chOff x="0" y="0"/>
            <a:chExt cx="6350000" cy="54991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CF3338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2110659" y="435320"/>
            <a:ext cx="15772737" cy="10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100"/>
              </a:lnSpc>
            </a:pPr>
            <a:r>
              <a:rPr lang="en-US" sz="6500" spc="195" dirty="0">
                <a:solidFill>
                  <a:srgbClr val="F2F0F4"/>
                </a:solidFill>
                <a:latin typeface="League Spartan Italics"/>
              </a:rPr>
              <a:t>Summarizing a variable: visualization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rcRect b="44190"/>
          <a:stretch>
            <a:fillRect/>
          </a:stretch>
        </p:blipFill>
        <p:spPr>
          <a:xfrm>
            <a:off x="16095120" y="9265255"/>
            <a:ext cx="2013122" cy="8236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0F8E36B-5389-41E7-BBDB-BE061BE6D012}"/>
              </a:ext>
            </a:extLst>
          </p:cNvPr>
          <p:cNvSpPr txBox="1"/>
          <p:nvPr/>
        </p:nvSpPr>
        <p:spPr>
          <a:xfrm>
            <a:off x="228600" y="3848100"/>
            <a:ext cx="81534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600" dirty="0">
                <a:latin typeface="Gidole" panose="020B0604020202020204" charset="0"/>
              </a:rPr>
              <a:t>Histogram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3600" dirty="0">
                <a:latin typeface="Gidole" panose="020B0604020202020204" charset="0"/>
              </a:rPr>
              <a:t>What does the data’s distribution “looks like?”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3600" dirty="0">
                <a:latin typeface="Gidole" panose="020B0604020202020204" charset="0"/>
              </a:rPr>
              <a:t>How many data points lie with each bin?</a:t>
            </a:r>
          </a:p>
        </p:txBody>
      </p:sp>
    </p:spTree>
    <p:extLst>
      <p:ext uri="{BB962C8B-B14F-4D97-AF65-F5344CB8AC3E}">
        <p14:creationId xmlns:p14="http://schemas.microsoft.com/office/powerpoint/2010/main" val="2934923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1"/>
            <a:ext cx="7687509" cy="5129475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-100401" y="5129474"/>
            <a:ext cx="18485333" cy="5157526"/>
          </a:xfrm>
          <a:prstGeom prst="rect">
            <a:avLst/>
          </a:prstGeom>
          <a:solidFill>
            <a:srgbClr val="CF3338"/>
          </a:solidFill>
        </p:spPr>
      </p:sp>
      <p:grpSp>
        <p:nvGrpSpPr>
          <p:cNvPr id="4" name="Group 4"/>
          <p:cNvGrpSpPr/>
          <p:nvPr/>
        </p:nvGrpSpPr>
        <p:grpSpPr>
          <a:xfrm>
            <a:off x="-121817" y="2733413"/>
            <a:ext cx="7565692" cy="7553587"/>
            <a:chOff x="0" y="0"/>
            <a:chExt cx="6350000" cy="633984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D3935"/>
            </a:solidFill>
          </p:spPr>
        </p:sp>
      </p:grpSp>
      <p:grpSp>
        <p:nvGrpSpPr>
          <p:cNvPr id="6" name="Group 6"/>
          <p:cNvGrpSpPr/>
          <p:nvPr/>
        </p:nvGrpSpPr>
        <p:grpSpPr>
          <a:xfrm rot="-10800000">
            <a:off x="-3031757" y="5143500"/>
            <a:ext cx="6063514" cy="5251003"/>
            <a:chOff x="0" y="0"/>
            <a:chExt cx="6350000" cy="54991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FFFFFF">
                <a:alpha val="34901"/>
              </a:srgbClr>
            </a:solidFill>
          </p:spPr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6100583" y="9258300"/>
            <a:ext cx="2005783" cy="147049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8427327" y="836057"/>
            <a:ext cx="8831973" cy="11541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000"/>
              </a:lnSpc>
            </a:pPr>
            <a:r>
              <a:rPr lang="en-US" sz="7500" spc="375" dirty="0">
                <a:solidFill>
                  <a:srgbClr val="000000"/>
                </a:solidFill>
                <a:latin typeface="League Spartan Bold"/>
              </a:rPr>
              <a:t>STATROULETTE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728519" y="5938707"/>
            <a:ext cx="11374956" cy="1102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8680" lvl="1" indent="-571500">
              <a:lnSpc>
                <a:spcPts val="4320"/>
              </a:lnSpc>
              <a:buFont typeface="Arial" panose="020B0604020202020204" pitchFamily="34" charset="0"/>
              <a:buChar char="•"/>
            </a:pPr>
            <a:r>
              <a:rPr lang="en-US" sz="3600" spc="179" dirty="0">
                <a:solidFill>
                  <a:srgbClr val="F2F0F4"/>
                </a:solidFill>
                <a:latin typeface="Gidole Bold"/>
              </a:rPr>
              <a:t>A roulette wheel returns values between 0 and 36.</a:t>
            </a:r>
          </a:p>
          <a:p>
            <a:pPr marL="868680" lvl="1" indent="-571500">
              <a:lnSpc>
                <a:spcPts val="4320"/>
              </a:lnSpc>
              <a:buFont typeface="Arial" panose="020B0604020202020204" pitchFamily="34" charset="0"/>
              <a:buChar char="•"/>
            </a:pPr>
            <a:r>
              <a:rPr lang="en-US" sz="3600" spc="179" dirty="0">
                <a:solidFill>
                  <a:srgbClr val="F2F0F4"/>
                </a:solidFill>
                <a:latin typeface="Gidole Bold"/>
              </a:rPr>
              <a:t>Let’s simulate a game of roulette in Excel</a:t>
            </a:r>
          </a:p>
        </p:txBody>
      </p:sp>
    </p:spTree>
    <p:extLst>
      <p:ext uri="{BB962C8B-B14F-4D97-AF65-F5344CB8AC3E}">
        <p14:creationId xmlns:p14="http://schemas.microsoft.com/office/powerpoint/2010/main" val="23151629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459200" y="-99077"/>
            <a:ext cx="2005783" cy="147049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208994" y="579839"/>
            <a:ext cx="3200400" cy="1226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080"/>
              </a:lnSpc>
              <a:spcBef>
                <a:spcPct val="0"/>
              </a:spcBef>
            </a:pPr>
            <a:r>
              <a:rPr lang="en-US" sz="7200" dirty="0">
                <a:solidFill>
                  <a:srgbClr val="000000"/>
                </a:solidFill>
                <a:latin typeface="Open Sans Extra Bold"/>
              </a:rPr>
              <a:t>DRILL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08995" y="1720934"/>
            <a:ext cx="8239806" cy="18466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803910" lvl="1" indent="-4572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000000"/>
                </a:solidFill>
                <a:latin typeface="Gidole" panose="020B0604020202020204" charset="0"/>
              </a:rPr>
              <a:t>Simulate 500 rounds of a roulette toss using </a:t>
            </a:r>
            <a:r>
              <a:rPr lang="en-US" sz="3000" dirty="0">
                <a:solidFill>
                  <a:srgbClr val="000000"/>
                </a:solidFill>
                <a:latin typeface="Roboto Mono" pitchFamily="2" charset="0"/>
                <a:ea typeface="Roboto Mono" pitchFamily="2" charset="0"/>
              </a:rPr>
              <a:t>RANDBETWEEN(0,36)</a:t>
            </a:r>
            <a:r>
              <a:rPr lang="en-US" sz="3000" dirty="0">
                <a:solidFill>
                  <a:srgbClr val="000000"/>
                </a:solidFill>
                <a:latin typeface="Gidole" panose="020B0604020202020204" charset="0"/>
              </a:rPr>
              <a:t> </a:t>
            </a:r>
          </a:p>
          <a:p>
            <a:pPr marL="803910" lvl="1" indent="-4572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000000"/>
                </a:solidFill>
                <a:latin typeface="Gidole" panose="020B0604020202020204" charset="0"/>
              </a:rPr>
              <a:t>Plot the resulting frequency distribution</a:t>
            </a:r>
          </a:p>
          <a:p>
            <a:pPr marL="803910" lvl="1" indent="-4572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000000"/>
                </a:solidFill>
                <a:latin typeface="Gidole" panose="020B0604020202020204" charset="0"/>
              </a:rPr>
              <a:t>Hit </a:t>
            </a:r>
            <a:r>
              <a:rPr lang="en-US" sz="3000" dirty="0">
                <a:solidFill>
                  <a:srgbClr val="000000"/>
                </a:solidFill>
                <a:latin typeface="Roboto Mono" pitchFamily="2" charset="0"/>
                <a:ea typeface="Roboto Mono" pitchFamily="2" charset="0"/>
              </a:rPr>
              <a:t>F9</a:t>
            </a:r>
            <a:r>
              <a:rPr lang="en-US" sz="3000" dirty="0">
                <a:solidFill>
                  <a:srgbClr val="000000"/>
                </a:solidFill>
                <a:latin typeface="Gidole" panose="020B0604020202020204" charset="0"/>
              </a:rPr>
              <a:t> while in your workbook. What happens? </a:t>
            </a:r>
          </a:p>
        </p:txBody>
      </p:sp>
    </p:spTree>
    <p:extLst>
      <p:ext uri="{BB962C8B-B14F-4D97-AF65-F5344CB8AC3E}">
        <p14:creationId xmlns:p14="http://schemas.microsoft.com/office/powerpoint/2010/main" val="3469231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100401" y="0"/>
            <a:ext cx="18485333" cy="10287000"/>
          </a:xfrm>
          <a:prstGeom prst="rect">
            <a:avLst/>
          </a:prstGeom>
          <a:solidFill>
            <a:srgbClr val="CF3338"/>
          </a:solidFill>
        </p:spPr>
      </p:sp>
      <p:grpSp>
        <p:nvGrpSpPr>
          <p:cNvPr id="3" name="Group 3"/>
          <p:cNvGrpSpPr/>
          <p:nvPr/>
        </p:nvGrpSpPr>
        <p:grpSpPr>
          <a:xfrm>
            <a:off x="0" y="2733413"/>
            <a:ext cx="7565692" cy="7553587"/>
            <a:chOff x="0" y="0"/>
            <a:chExt cx="6350000" cy="633984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D3935"/>
            </a:solidFill>
          </p:spPr>
        </p:sp>
      </p:grpSp>
      <p:grpSp>
        <p:nvGrpSpPr>
          <p:cNvPr id="5" name="Group 5"/>
          <p:cNvGrpSpPr/>
          <p:nvPr/>
        </p:nvGrpSpPr>
        <p:grpSpPr>
          <a:xfrm rot="-10800000">
            <a:off x="-3031757" y="5143500"/>
            <a:ext cx="6063514" cy="5251003"/>
            <a:chOff x="0" y="0"/>
            <a:chExt cx="6350000" cy="54991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FFFFFF">
                <a:alpha val="34901"/>
              </a:srgbClr>
            </a:solidFill>
          </p:spPr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100583" y="9258300"/>
            <a:ext cx="2005783" cy="147049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7666093" y="264557"/>
            <a:ext cx="9593207" cy="34624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9000"/>
              </a:lnSpc>
            </a:pPr>
            <a:r>
              <a:rPr lang="en-US" sz="7500" spc="375" dirty="0">
                <a:solidFill>
                  <a:srgbClr val="FFFFFF"/>
                </a:solidFill>
                <a:latin typeface="League Spartan Bold"/>
              </a:rPr>
              <a:t>2. FOUNDATIONS OF INFERENTIAL STATISTICS</a:t>
            </a:r>
          </a:p>
        </p:txBody>
      </p:sp>
    </p:spTree>
    <p:extLst>
      <p:ext uri="{BB962C8B-B14F-4D97-AF65-F5344CB8AC3E}">
        <p14:creationId xmlns:p14="http://schemas.microsoft.com/office/powerpoint/2010/main" val="24834589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/>
          <p:cNvSpPr/>
          <p:nvPr/>
        </p:nvSpPr>
        <p:spPr>
          <a:xfrm>
            <a:off x="-100401" y="5129474"/>
            <a:ext cx="18485333" cy="5157526"/>
          </a:xfrm>
          <a:prstGeom prst="rect">
            <a:avLst/>
          </a:prstGeom>
          <a:solidFill>
            <a:srgbClr val="CF3338"/>
          </a:solidFill>
        </p:spPr>
      </p:sp>
      <p:grpSp>
        <p:nvGrpSpPr>
          <p:cNvPr id="4" name="Group 4"/>
          <p:cNvGrpSpPr/>
          <p:nvPr/>
        </p:nvGrpSpPr>
        <p:grpSpPr>
          <a:xfrm>
            <a:off x="0" y="2733413"/>
            <a:ext cx="7565692" cy="7553587"/>
            <a:chOff x="0" y="0"/>
            <a:chExt cx="6350000" cy="633984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D3935"/>
            </a:solidFill>
          </p:spPr>
        </p:sp>
      </p:grpSp>
      <p:grpSp>
        <p:nvGrpSpPr>
          <p:cNvPr id="6" name="Group 6"/>
          <p:cNvGrpSpPr/>
          <p:nvPr/>
        </p:nvGrpSpPr>
        <p:grpSpPr>
          <a:xfrm rot="-10800000">
            <a:off x="-3031757" y="5143500"/>
            <a:ext cx="6063514" cy="5251003"/>
            <a:chOff x="0" y="0"/>
            <a:chExt cx="6350000" cy="54991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FFFFFF">
                <a:alpha val="34901"/>
              </a:srgbClr>
            </a:solidFill>
          </p:spPr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100583" y="9258300"/>
            <a:ext cx="2005783" cy="147049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5410200" y="264557"/>
            <a:ext cx="11849100" cy="33586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9000"/>
              </a:lnSpc>
            </a:pPr>
            <a:r>
              <a:rPr lang="en-US" sz="4800" spc="375" dirty="0">
                <a:solidFill>
                  <a:srgbClr val="000000"/>
                </a:solidFill>
                <a:latin typeface="League Spartan Bold"/>
              </a:rPr>
              <a:t>HOUSES WITH AIR CONDITIONING ARE BETTER THAN THOSE WITHOUT  </a:t>
            </a:r>
          </a:p>
        </p:txBody>
      </p:sp>
      <p:pic>
        <p:nvPicPr>
          <p:cNvPr id="1026" name="Picture 2" descr="Air Conditioner, Ac, System, Home, Equipment, Hot, Cool">
            <a:extLst>
              <a:ext uri="{FF2B5EF4-FFF2-40B4-BE49-F238E27FC236}">
                <a16:creationId xmlns:a16="http://schemas.microsoft.com/office/drawing/2014/main" id="{16D130A3-2236-4276-83B6-ECF6649C86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051107" cy="512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08285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/>
          <p:cNvSpPr/>
          <p:nvPr/>
        </p:nvSpPr>
        <p:spPr>
          <a:xfrm>
            <a:off x="-100401" y="5129474"/>
            <a:ext cx="18485333" cy="5157526"/>
          </a:xfrm>
          <a:prstGeom prst="rect">
            <a:avLst/>
          </a:prstGeom>
          <a:solidFill>
            <a:srgbClr val="CF3338"/>
          </a:solidFill>
        </p:spPr>
      </p:sp>
      <p:grpSp>
        <p:nvGrpSpPr>
          <p:cNvPr id="4" name="Group 4"/>
          <p:cNvGrpSpPr/>
          <p:nvPr/>
        </p:nvGrpSpPr>
        <p:grpSpPr>
          <a:xfrm>
            <a:off x="0" y="2733413"/>
            <a:ext cx="7565692" cy="7553587"/>
            <a:chOff x="0" y="0"/>
            <a:chExt cx="6350000" cy="633984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D3935"/>
            </a:solidFill>
          </p:spPr>
        </p:sp>
      </p:grpSp>
      <p:grpSp>
        <p:nvGrpSpPr>
          <p:cNvPr id="6" name="Group 6"/>
          <p:cNvGrpSpPr/>
          <p:nvPr/>
        </p:nvGrpSpPr>
        <p:grpSpPr>
          <a:xfrm rot="-10800000">
            <a:off x="-3031757" y="5143500"/>
            <a:ext cx="6063514" cy="5251003"/>
            <a:chOff x="0" y="0"/>
            <a:chExt cx="6350000" cy="54991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FFFFFF">
                <a:alpha val="34901"/>
              </a:srgbClr>
            </a:solidFill>
          </p:spPr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100583" y="9258300"/>
            <a:ext cx="2005783" cy="147049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5410200" y="264557"/>
            <a:ext cx="11849100" cy="45127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9000"/>
              </a:lnSpc>
            </a:pPr>
            <a:r>
              <a:rPr lang="en-US" sz="4800" spc="375" dirty="0">
                <a:solidFill>
                  <a:srgbClr val="000000"/>
                </a:solidFill>
                <a:latin typeface="League Spartan Bold"/>
              </a:rPr>
              <a:t>HOUSES WITH AIR CONDITIONING </a:t>
            </a:r>
            <a:r>
              <a:rPr lang="en-US" sz="4800" strike="sngStrike" spc="375" dirty="0">
                <a:solidFill>
                  <a:srgbClr val="000000"/>
                </a:solidFill>
                <a:latin typeface="League Spartan Bold"/>
              </a:rPr>
              <a:t>ARE BETTER</a:t>
            </a:r>
            <a:r>
              <a:rPr lang="en-US" sz="4800" spc="375" dirty="0">
                <a:solidFill>
                  <a:srgbClr val="000000"/>
                </a:solidFill>
                <a:latin typeface="League Spartan Bold"/>
              </a:rPr>
              <a:t>  HAVE HIGHER VALUES THAN THOSE WITHOUT</a:t>
            </a:r>
            <a:endParaRPr lang="en-US" sz="4800" strike="sngStrike" spc="375" dirty="0">
              <a:solidFill>
                <a:srgbClr val="000000"/>
              </a:solidFill>
              <a:latin typeface="League Spartan Bold"/>
            </a:endParaRPr>
          </a:p>
        </p:txBody>
      </p:sp>
      <p:pic>
        <p:nvPicPr>
          <p:cNvPr id="1026" name="Picture 2" descr="Air Conditioner, Ac, System, Home, Equipment, Hot, Cool">
            <a:extLst>
              <a:ext uri="{FF2B5EF4-FFF2-40B4-BE49-F238E27FC236}">
                <a16:creationId xmlns:a16="http://schemas.microsoft.com/office/drawing/2014/main" id="{16D130A3-2236-4276-83B6-ECF6649C86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051107" cy="512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47138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/>
          <p:cNvSpPr/>
          <p:nvPr/>
        </p:nvSpPr>
        <p:spPr>
          <a:xfrm>
            <a:off x="-100401" y="5129474"/>
            <a:ext cx="18485333" cy="5157526"/>
          </a:xfrm>
          <a:prstGeom prst="rect">
            <a:avLst/>
          </a:prstGeom>
          <a:solidFill>
            <a:srgbClr val="CF3338"/>
          </a:solidFill>
        </p:spPr>
      </p:sp>
      <p:grpSp>
        <p:nvGrpSpPr>
          <p:cNvPr id="4" name="Group 4"/>
          <p:cNvGrpSpPr/>
          <p:nvPr/>
        </p:nvGrpSpPr>
        <p:grpSpPr>
          <a:xfrm>
            <a:off x="0" y="2733413"/>
            <a:ext cx="7565692" cy="7553587"/>
            <a:chOff x="0" y="0"/>
            <a:chExt cx="6350000" cy="633984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D3935"/>
            </a:solidFill>
          </p:spPr>
        </p:sp>
      </p:grpSp>
      <p:grpSp>
        <p:nvGrpSpPr>
          <p:cNvPr id="6" name="Group 6"/>
          <p:cNvGrpSpPr/>
          <p:nvPr/>
        </p:nvGrpSpPr>
        <p:grpSpPr>
          <a:xfrm rot="-10800000">
            <a:off x="-3031757" y="5143500"/>
            <a:ext cx="6063514" cy="5251003"/>
            <a:chOff x="0" y="0"/>
            <a:chExt cx="6350000" cy="54991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FFFFFF">
                <a:alpha val="34901"/>
              </a:srgbClr>
            </a:solidFill>
          </p:spPr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100583" y="9258300"/>
            <a:ext cx="2005783" cy="147049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5410200" y="264557"/>
            <a:ext cx="11849100" cy="45127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9000"/>
              </a:lnSpc>
            </a:pPr>
            <a:r>
              <a:rPr lang="en-US" sz="4800" spc="375" dirty="0">
                <a:solidFill>
                  <a:srgbClr val="000000"/>
                </a:solidFill>
                <a:latin typeface="League Spartan Bold"/>
              </a:rPr>
              <a:t>HOUSES WITH AIR CONDITIONING </a:t>
            </a:r>
            <a:r>
              <a:rPr lang="en-US" sz="4800" strike="sngStrike" spc="375" dirty="0">
                <a:solidFill>
                  <a:srgbClr val="000000"/>
                </a:solidFill>
                <a:latin typeface="League Spartan Bold"/>
              </a:rPr>
              <a:t>ARE BETTER</a:t>
            </a:r>
            <a:r>
              <a:rPr lang="en-US" sz="4800" spc="375" dirty="0">
                <a:solidFill>
                  <a:srgbClr val="000000"/>
                </a:solidFill>
                <a:latin typeface="League Spartan Bold"/>
              </a:rPr>
              <a:t>  HAVE HIGHER VALUES THAN THOSE WITHOUT, </a:t>
            </a:r>
            <a:r>
              <a:rPr lang="en-US" sz="4800" i="1" spc="375" dirty="0">
                <a:solidFill>
                  <a:srgbClr val="000000"/>
                </a:solidFill>
                <a:latin typeface="League Spartan Bold"/>
              </a:rPr>
              <a:t>ON AVERAGE</a:t>
            </a:r>
            <a:endParaRPr lang="en-US" sz="4800" strike="sngStrike" spc="375" dirty="0">
              <a:solidFill>
                <a:srgbClr val="000000"/>
              </a:solidFill>
              <a:latin typeface="League Spartan Bold"/>
            </a:endParaRPr>
          </a:p>
        </p:txBody>
      </p:sp>
      <p:pic>
        <p:nvPicPr>
          <p:cNvPr id="1026" name="Picture 2" descr="Air Conditioner, Ac, System, Home, Equipment, Hot, Cool">
            <a:extLst>
              <a:ext uri="{FF2B5EF4-FFF2-40B4-BE49-F238E27FC236}">
                <a16:creationId xmlns:a16="http://schemas.microsoft.com/office/drawing/2014/main" id="{16D130A3-2236-4276-83B6-ECF6649C86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051107" cy="512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31066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6459200" y="-99077"/>
            <a:ext cx="2005783" cy="147049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208994" y="579839"/>
            <a:ext cx="3200400" cy="1226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080"/>
              </a:lnSpc>
              <a:spcBef>
                <a:spcPct val="0"/>
              </a:spcBef>
            </a:pPr>
            <a:r>
              <a:rPr lang="en-US" sz="7200" dirty="0">
                <a:solidFill>
                  <a:srgbClr val="000000"/>
                </a:solidFill>
                <a:latin typeface="Open Sans Extra Bold"/>
              </a:rPr>
              <a:t>DEMO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08995" y="1720934"/>
            <a:ext cx="8239806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803910" lvl="1" indent="-4572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000000"/>
                </a:solidFill>
                <a:latin typeface="Gidole" panose="020B0604020202020204" charset="0"/>
              </a:rPr>
              <a:t>File: </a:t>
            </a:r>
            <a:r>
              <a:rPr lang="en-US" sz="3000" dirty="0">
                <a:solidFill>
                  <a:srgbClr val="000000"/>
                </a:solidFill>
                <a:latin typeface="Roboto Mono" pitchFamily="2" charset="0"/>
                <a:ea typeface="Roboto Mono" pitchFamily="2" charset="0"/>
              </a:rPr>
              <a:t>housing.xlsx</a:t>
            </a:r>
          </a:p>
          <a:p>
            <a:pPr marL="803910" lvl="1" indent="-4572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000000"/>
                </a:solidFill>
                <a:latin typeface="Gidole" panose="02000503000000000000" charset="0"/>
                <a:ea typeface="Roboto Mono" pitchFamily="2" charset="0"/>
              </a:rPr>
              <a:t>Is there a difference</a:t>
            </a:r>
            <a:r>
              <a:rPr lang="en-US" sz="3000" dirty="0">
                <a:solidFill>
                  <a:srgbClr val="000000"/>
                </a:solidFill>
                <a:latin typeface="Gidole" panose="02000503000000000000" charset="0"/>
              </a:rPr>
              <a:t> in sales price for homes with air conditioning (</a:t>
            </a:r>
            <a:r>
              <a:rPr lang="en-US" sz="3000" dirty="0" err="1">
                <a:solidFill>
                  <a:srgbClr val="000000"/>
                </a:solidFill>
                <a:latin typeface="Roboto Mono" pitchFamily="2" charset="0"/>
                <a:ea typeface="Roboto Mono" pitchFamily="2" charset="0"/>
              </a:rPr>
              <a:t>airco</a:t>
            </a:r>
            <a:r>
              <a:rPr lang="en-US" sz="3000" dirty="0">
                <a:solidFill>
                  <a:srgbClr val="000000"/>
                </a:solidFill>
                <a:latin typeface="Gidole" panose="02000503000000000000" charset="0"/>
              </a:rPr>
              <a:t>)? </a:t>
            </a:r>
          </a:p>
        </p:txBody>
      </p:sp>
      <p:pic>
        <p:nvPicPr>
          <p:cNvPr id="2050" name="Picture 2" descr="Wall, Fan, Air Conditioning, Box, Metal, Building">
            <a:extLst>
              <a:ext uri="{FF2B5EF4-FFF2-40B4-BE49-F238E27FC236}">
                <a16:creationId xmlns:a16="http://schemas.microsoft.com/office/drawing/2014/main" id="{0E844ACD-975F-4E34-AE92-D71D245BFE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0" y="5483225"/>
            <a:ext cx="9144000" cy="4791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7398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6459200" y="-99077"/>
            <a:ext cx="2005783" cy="147049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208994" y="579839"/>
            <a:ext cx="3200400" cy="1226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080"/>
              </a:lnSpc>
              <a:spcBef>
                <a:spcPct val="0"/>
              </a:spcBef>
            </a:pPr>
            <a:r>
              <a:rPr lang="en-US" sz="7200" dirty="0">
                <a:solidFill>
                  <a:srgbClr val="000000"/>
                </a:solidFill>
                <a:latin typeface="Open Sans Extra Bold"/>
              </a:rPr>
              <a:t>DRILL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08995" y="1720934"/>
            <a:ext cx="8239806" cy="23083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803910" lvl="1" indent="-457200">
              <a:buFont typeface="Arial" panose="020B0604020202020204" pitchFamily="34" charset="0"/>
              <a:buChar char="•"/>
            </a:pPr>
            <a:endParaRPr lang="en-US" sz="3000" dirty="0">
              <a:solidFill>
                <a:srgbClr val="000000"/>
              </a:solidFill>
              <a:latin typeface="Gidole" panose="020B0604020202020204" charset="0"/>
            </a:endParaRPr>
          </a:p>
          <a:p>
            <a:pPr marL="803910" lvl="1" indent="-4572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000000"/>
                </a:solidFill>
                <a:latin typeface="Gidole" panose="020B0604020202020204" charset="0"/>
              </a:rPr>
              <a:t>File: </a:t>
            </a:r>
            <a:r>
              <a:rPr lang="en-US" sz="3000" dirty="0">
                <a:solidFill>
                  <a:srgbClr val="000000"/>
                </a:solidFill>
                <a:latin typeface="Roboto Mono" pitchFamily="2" charset="0"/>
                <a:ea typeface="Roboto Mono" pitchFamily="2" charset="0"/>
              </a:rPr>
              <a:t>housing.xlsx</a:t>
            </a:r>
          </a:p>
          <a:p>
            <a:pPr marL="803910" lvl="1" indent="-4572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000000"/>
                </a:solidFill>
                <a:latin typeface="Gidole" panose="02000503000000000000" charset="0"/>
                <a:ea typeface="Roboto Mono" pitchFamily="2" charset="0"/>
              </a:rPr>
              <a:t>Is there a difference</a:t>
            </a:r>
            <a:r>
              <a:rPr lang="en-US" sz="3000" dirty="0">
                <a:solidFill>
                  <a:srgbClr val="000000"/>
                </a:solidFill>
                <a:latin typeface="Gidole" panose="02000503000000000000" charset="0"/>
              </a:rPr>
              <a:t> in sales price for homes with a full, finished basement (</a:t>
            </a:r>
            <a:r>
              <a:rPr lang="en-US" sz="3000" dirty="0" err="1">
                <a:solidFill>
                  <a:srgbClr val="000000"/>
                </a:solidFill>
                <a:latin typeface="Roboto Mono" pitchFamily="2" charset="0"/>
                <a:ea typeface="Roboto Mono" pitchFamily="2" charset="0"/>
              </a:rPr>
              <a:t>fullbase</a:t>
            </a:r>
            <a:r>
              <a:rPr lang="en-US" sz="3000" dirty="0">
                <a:solidFill>
                  <a:srgbClr val="000000"/>
                </a:solidFill>
                <a:latin typeface="Gidole" panose="02000503000000000000" charset="0"/>
              </a:rPr>
              <a:t>)? </a:t>
            </a:r>
            <a:endParaRPr lang="en-US" sz="3000" dirty="0">
              <a:solidFill>
                <a:srgbClr val="000000"/>
              </a:solidFill>
              <a:latin typeface="Gidole" panose="020B0604020202020204" charset="0"/>
            </a:endParaRPr>
          </a:p>
          <a:p>
            <a:pPr marL="803910" lvl="1" indent="-4572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000000"/>
                </a:solidFill>
                <a:latin typeface="Gidole" panose="020B0604020202020204" charset="0"/>
              </a:rPr>
              <a:t>Save your work – you’ll “build on” it later! </a:t>
            </a:r>
          </a:p>
        </p:txBody>
      </p:sp>
      <p:pic>
        <p:nvPicPr>
          <p:cNvPr id="5122" name="Picture 2" descr="round brown wooden table and chairs under white pendant lamp">
            <a:extLst>
              <a:ext uri="{FF2B5EF4-FFF2-40B4-BE49-F238E27FC236}">
                <a16:creationId xmlns:a16="http://schemas.microsoft.com/office/drawing/2014/main" id="{B2C633EB-C92F-48D4-BCCC-F713C07A5F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4600" y="38100"/>
            <a:ext cx="6858000" cy="1028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5232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0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10728361" y="2727361"/>
            <a:ext cx="7565692" cy="7553587"/>
            <a:chOff x="0" y="0"/>
            <a:chExt cx="6350000" cy="633984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F3338"/>
            </a:solidFill>
          </p:spPr>
        </p:sp>
      </p:grpSp>
      <p:grpSp>
        <p:nvGrpSpPr>
          <p:cNvPr id="4" name="Group 4"/>
          <p:cNvGrpSpPr/>
          <p:nvPr/>
        </p:nvGrpSpPr>
        <p:grpSpPr>
          <a:xfrm rot="-10800000">
            <a:off x="15566406" y="5573199"/>
            <a:ext cx="5443189" cy="4713801"/>
            <a:chOff x="0" y="0"/>
            <a:chExt cx="6350000" cy="54991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3D3935"/>
            </a:solidFill>
          </p:spPr>
        </p:sp>
      </p:grpSp>
      <p:sp>
        <p:nvSpPr>
          <p:cNvPr id="6" name="AutoShape 6"/>
          <p:cNvSpPr/>
          <p:nvPr/>
        </p:nvSpPr>
        <p:spPr>
          <a:xfrm>
            <a:off x="9144000" y="2143604"/>
            <a:ext cx="9466400" cy="56192"/>
          </a:xfrm>
          <a:prstGeom prst="rect">
            <a:avLst/>
          </a:prstGeom>
          <a:solidFill>
            <a:srgbClr val="000000"/>
          </a:solidFill>
        </p:spPr>
      </p:sp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100583" y="9258300"/>
            <a:ext cx="2005783" cy="147049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028700" y="1028700"/>
            <a:ext cx="7567947" cy="2286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000"/>
              </a:lnSpc>
            </a:pPr>
            <a:r>
              <a:rPr lang="en-US" sz="7500" spc="375">
                <a:solidFill>
                  <a:srgbClr val="000000"/>
                </a:solidFill>
                <a:latin typeface="League Spartan Bold"/>
              </a:rPr>
              <a:t>OBJECTIVES FOR TODAY</a:t>
            </a:r>
          </a:p>
        </p:txBody>
      </p:sp>
      <p:sp>
        <p:nvSpPr>
          <p:cNvPr id="9" name="TextBox 9"/>
          <p:cNvSpPr txBox="1"/>
          <p:nvPr/>
        </p:nvSpPr>
        <p:spPr>
          <a:xfrm rot="-5400000">
            <a:off x="-436430" y="7015930"/>
            <a:ext cx="3650350" cy="834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spc="192">
                <a:solidFill>
                  <a:srgbClr val="000000"/>
                </a:solidFill>
                <a:latin typeface="Gidole"/>
              </a:rPr>
              <a:t>Excel Statistics for Business Analytics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420038" y="3316520"/>
            <a:ext cx="5905084" cy="6677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50"/>
              </a:lnSpc>
            </a:pPr>
            <a:r>
              <a:rPr lang="en-US" sz="3000" spc="30">
                <a:solidFill>
                  <a:srgbClr val="000000"/>
                </a:solidFill>
                <a:latin typeface="Gidole"/>
              </a:rPr>
              <a:t>Explore a dataset for research questions</a:t>
            </a:r>
          </a:p>
          <a:p>
            <a:pPr>
              <a:lnSpc>
                <a:spcPts val="3750"/>
              </a:lnSpc>
            </a:pPr>
            <a:endParaRPr lang="en-US" sz="3000" spc="30">
              <a:solidFill>
                <a:srgbClr val="000000"/>
              </a:solidFill>
              <a:latin typeface="Gidole"/>
            </a:endParaRPr>
          </a:p>
          <a:p>
            <a:pPr>
              <a:lnSpc>
                <a:spcPts val="3750"/>
              </a:lnSpc>
            </a:pPr>
            <a:r>
              <a:rPr lang="en-US" sz="3000" spc="30">
                <a:solidFill>
                  <a:srgbClr val="000000"/>
                </a:solidFill>
                <a:latin typeface="Gidole"/>
              </a:rPr>
              <a:t>Check assumptions and build hypotheses</a:t>
            </a:r>
          </a:p>
          <a:p>
            <a:pPr>
              <a:lnSpc>
                <a:spcPts val="3750"/>
              </a:lnSpc>
            </a:pPr>
            <a:endParaRPr lang="en-US" sz="3000" spc="30">
              <a:solidFill>
                <a:srgbClr val="000000"/>
              </a:solidFill>
              <a:latin typeface="Gidole"/>
            </a:endParaRPr>
          </a:p>
          <a:p>
            <a:pPr>
              <a:lnSpc>
                <a:spcPts val="3750"/>
              </a:lnSpc>
            </a:pPr>
            <a:r>
              <a:rPr lang="en-US" sz="3000" spc="30">
                <a:solidFill>
                  <a:srgbClr val="000000"/>
                </a:solidFill>
                <a:latin typeface="Gidole"/>
              </a:rPr>
              <a:t>Test formally for a difference in means between two groups</a:t>
            </a:r>
          </a:p>
          <a:p>
            <a:pPr>
              <a:lnSpc>
                <a:spcPts val="3750"/>
              </a:lnSpc>
            </a:pPr>
            <a:endParaRPr lang="en-US" sz="3000" spc="30">
              <a:solidFill>
                <a:srgbClr val="000000"/>
              </a:solidFill>
              <a:latin typeface="Gidole"/>
            </a:endParaRPr>
          </a:p>
          <a:p>
            <a:pPr>
              <a:lnSpc>
                <a:spcPts val="3750"/>
              </a:lnSpc>
            </a:pPr>
            <a:r>
              <a:rPr lang="en-US" sz="3000" spc="30">
                <a:solidFill>
                  <a:srgbClr val="000000"/>
                </a:solidFill>
                <a:latin typeface="Gidole"/>
              </a:rPr>
              <a:t>Make compelling business recommendations using inferential statistics</a:t>
            </a:r>
          </a:p>
          <a:p>
            <a:pPr>
              <a:lnSpc>
                <a:spcPts val="3750"/>
              </a:lnSpc>
            </a:pPr>
            <a:endParaRPr lang="en-US" sz="3000" spc="30">
              <a:solidFill>
                <a:srgbClr val="000000"/>
              </a:solidFill>
              <a:latin typeface="Gidole"/>
            </a:endParaRPr>
          </a:p>
          <a:p>
            <a:pPr>
              <a:lnSpc>
                <a:spcPts val="3750"/>
              </a:lnSpc>
            </a:pPr>
            <a:endParaRPr lang="en-US" sz="3000" spc="30">
              <a:solidFill>
                <a:srgbClr val="000000"/>
              </a:solidFill>
              <a:latin typeface="Gidole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225517" y="0"/>
            <a:ext cx="18513517" cy="3466476"/>
          </a:xfrm>
          <a:prstGeom prst="rect">
            <a:avLst/>
          </a:prstGeom>
          <a:solidFill>
            <a:srgbClr val="3D3935"/>
          </a:solidFill>
        </p:spPr>
      </p:sp>
      <p:grpSp>
        <p:nvGrpSpPr>
          <p:cNvPr id="3" name="Group 3"/>
          <p:cNvGrpSpPr/>
          <p:nvPr/>
        </p:nvGrpSpPr>
        <p:grpSpPr>
          <a:xfrm>
            <a:off x="0" y="52709"/>
            <a:ext cx="3419237" cy="3413767"/>
            <a:chOff x="0" y="0"/>
            <a:chExt cx="6350000" cy="633984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F0F4">
                <a:alpha val="84705"/>
              </a:srgbClr>
            </a:solidFill>
          </p:spPr>
        </p:sp>
      </p:grpSp>
      <p:grpSp>
        <p:nvGrpSpPr>
          <p:cNvPr id="5" name="Group 5"/>
          <p:cNvGrpSpPr/>
          <p:nvPr/>
        </p:nvGrpSpPr>
        <p:grpSpPr>
          <a:xfrm rot="-10800000">
            <a:off x="-2110659" y="-189185"/>
            <a:ext cx="4221318" cy="3655661"/>
            <a:chOff x="0" y="0"/>
            <a:chExt cx="6350000" cy="54991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CF3338"/>
            </a:solidFill>
          </p:spPr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rcRect b="44190"/>
          <a:stretch>
            <a:fillRect/>
          </a:stretch>
        </p:blipFill>
        <p:spPr>
          <a:xfrm>
            <a:off x="16095120" y="9265255"/>
            <a:ext cx="2013122" cy="82368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2110659" y="1011583"/>
            <a:ext cx="15772737" cy="1120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100"/>
              </a:lnSpc>
            </a:pPr>
            <a:r>
              <a:rPr lang="en-US" sz="6500" spc="195" dirty="0">
                <a:solidFill>
                  <a:srgbClr val="F2F0F4"/>
                </a:solidFill>
                <a:latin typeface="League Spartan Italics"/>
              </a:rPr>
              <a:t>We have the data… just not </a:t>
            </a:r>
            <a:r>
              <a:rPr lang="en-US" sz="6500" i="1" spc="195" dirty="0">
                <a:solidFill>
                  <a:srgbClr val="F2F0F4"/>
                </a:solidFill>
                <a:latin typeface="League Spartan Italics"/>
              </a:rPr>
              <a:t>all </a:t>
            </a:r>
            <a:r>
              <a:rPr lang="en-US" sz="6500" spc="195" dirty="0">
                <a:solidFill>
                  <a:srgbClr val="F2F0F4"/>
                </a:solidFill>
                <a:latin typeface="League Spartan Italics"/>
              </a:rPr>
              <a:t>of the data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49716C3-280E-4377-BD60-380B8FF48366}"/>
              </a:ext>
            </a:extLst>
          </p:cNvPr>
          <p:cNvSpPr txBox="1"/>
          <p:nvPr/>
        </p:nvSpPr>
        <p:spPr>
          <a:xfrm>
            <a:off x="228600" y="3848100"/>
            <a:ext cx="81534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latin typeface="Gidole" panose="020B0604020202020204" charset="0"/>
              </a:rPr>
              <a:t>There is a difference across 546 homes…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latin typeface="Gidole" panose="020B0604020202020204" charset="0"/>
              </a:rPr>
              <a:t>… but what about </a:t>
            </a:r>
            <a:r>
              <a:rPr lang="en-US" sz="3600" i="1" dirty="0">
                <a:latin typeface="Gidole" panose="020B0604020202020204" charset="0"/>
              </a:rPr>
              <a:t>all </a:t>
            </a:r>
            <a:r>
              <a:rPr lang="en-US" sz="3600" dirty="0">
                <a:latin typeface="Gidole" panose="020B0604020202020204" charset="0"/>
              </a:rPr>
              <a:t>homes?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latin typeface="Gidole" panose="020B0604020202020204" charset="0"/>
              </a:rPr>
              <a:t>Is our sample </a:t>
            </a:r>
            <a:r>
              <a:rPr lang="en-US" sz="3600" i="1" dirty="0">
                <a:latin typeface="Gidole" panose="020B0604020202020204" charset="0"/>
              </a:rPr>
              <a:t>reflective </a:t>
            </a:r>
            <a:r>
              <a:rPr lang="en-US" sz="3600" dirty="0">
                <a:latin typeface="Gidole" panose="020B0604020202020204" charset="0"/>
              </a:rPr>
              <a:t>of their populations? </a:t>
            </a:r>
          </a:p>
        </p:txBody>
      </p:sp>
      <p:pic>
        <p:nvPicPr>
          <p:cNvPr id="6146" name="Picture 2" descr="person holding round glass ball">
            <a:extLst>
              <a:ext uri="{FF2B5EF4-FFF2-40B4-BE49-F238E27FC236}">
                <a16:creationId xmlns:a16="http://schemas.microsoft.com/office/drawing/2014/main" id="{32086C4C-C215-44DC-90F6-CBBBB1E8A0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56563" y="4448264"/>
            <a:ext cx="4551679" cy="5689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71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225517" y="0"/>
            <a:ext cx="18513517" cy="3466476"/>
          </a:xfrm>
          <a:prstGeom prst="rect">
            <a:avLst/>
          </a:prstGeom>
          <a:solidFill>
            <a:srgbClr val="3D3935"/>
          </a:solidFill>
        </p:spPr>
      </p:sp>
      <p:grpSp>
        <p:nvGrpSpPr>
          <p:cNvPr id="3" name="Group 3"/>
          <p:cNvGrpSpPr/>
          <p:nvPr/>
        </p:nvGrpSpPr>
        <p:grpSpPr>
          <a:xfrm>
            <a:off x="0" y="52709"/>
            <a:ext cx="3419237" cy="3413767"/>
            <a:chOff x="0" y="0"/>
            <a:chExt cx="6350000" cy="633984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F0F4">
                <a:alpha val="84705"/>
              </a:srgbClr>
            </a:solidFill>
          </p:spPr>
        </p:sp>
      </p:grpSp>
      <p:grpSp>
        <p:nvGrpSpPr>
          <p:cNvPr id="5" name="Group 5"/>
          <p:cNvGrpSpPr/>
          <p:nvPr/>
        </p:nvGrpSpPr>
        <p:grpSpPr>
          <a:xfrm rot="-10800000">
            <a:off x="-2110659" y="-189185"/>
            <a:ext cx="4221318" cy="3655661"/>
            <a:chOff x="0" y="0"/>
            <a:chExt cx="6350000" cy="54991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CF3338"/>
            </a:solidFill>
          </p:spPr>
        </p:sp>
      </p:grpSp>
      <p:sp>
        <p:nvSpPr>
          <p:cNvPr id="9" name="TextBox 9"/>
          <p:cNvSpPr txBox="1"/>
          <p:nvPr/>
        </p:nvSpPr>
        <p:spPr>
          <a:xfrm>
            <a:off x="2110659" y="1011583"/>
            <a:ext cx="15772737" cy="1120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100"/>
              </a:lnSpc>
            </a:pPr>
            <a:r>
              <a:rPr lang="en-US" sz="6500" spc="195" dirty="0">
                <a:solidFill>
                  <a:srgbClr val="F2F0F4"/>
                </a:solidFill>
                <a:latin typeface="League Spartan Italics"/>
              </a:rPr>
              <a:t>… but that doesn’t stop your phlebotomist!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49716C3-280E-4377-BD60-380B8FF48366}"/>
              </a:ext>
            </a:extLst>
          </p:cNvPr>
          <p:cNvSpPr txBox="1"/>
          <p:nvPr/>
        </p:nvSpPr>
        <p:spPr>
          <a:xfrm>
            <a:off x="228600" y="3848100"/>
            <a:ext cx="8153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latin typeface="Gidole" panose="020B0604020202020204" charset="0"/>
              </a:rPr>
              <a:t>Or your pollster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latin typeface="Gidole" panose="020B0604020202020204" charset="0"/>
              </a:rPr>
              <a:t>Or your QA manager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latin typeface="Gidole" panose="020B0604020202020204" charset="0"/>
              </a:rPr>
              <a:t>Or your real estate analyst </a:t>
            </a:r>
            <a:r>
              <a:rPr lang="en-US" sz="3600" dirty="0">
                <a:latin typeface="Gidole" panose="020B0604020202020204" charset="0"/>
                <a:sym typeface="Wingdings" panose="05000000000000000000" pitchFamily="2" charset="2"/>
              </a:rPr>
              <a:t>😉</a:t>
            </a:r>
            <a:endParaRPr lang="en-US" sz="3600" dirty="0">
              <a:latin typeface="Gidole" panose="020B0604020202020204" charset="0"/>
            </a:endParaRPr>
          </a:p>
        </p:txBody>
      </p:sp>
      <p:pic>
        <p:nvPicPr>
          <p:cNvPr id="7170" name="Picture 2" descr="Laboratory, Analysis, Diagnostics, Hospital, Tube">
            <a:extLst>
              <a:ext uri="{FF2B5EF4-FFF2-40B4-BE49-F238E27FC236}">
                <a16:creationId xmlns:a16="http://schemas.microsoft.com/office/drawing/2014/main" id="{ECD5CC0A-96C3-49C3-8A0C-44E123DE5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2" y="4198882"/>
            <a:ext cx="7619998" cy="5079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9961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/>
          <p:cNvSpPr/>
          <p:nvPr/>
        </p:nvSpPr>
        <p:spPr>
          <a:xfrm>
            <a:off x="13219662" y="5228120"/>
            <a:ext cx="5210592" cy="5072974"/>
          </a:xfrm>
          <a:prstGeom prst="rect">
            <a:avLst/>
          </a:prstGeom>
          <a:solidFill>
            <a:srgbClr val="F2F0F4"/>
          </a:solidFill>
        </p:spPr>
      </p:sp>
      <p:grpSp>
        <p:nvGrpSpPr>
          <p:cNvPr id="6" name="Group 6"/>
          <p:cNvGrpSpPr/>
          <p:nvPr/>
        </p:nvGrpSpPr>
        <p:grpSpPr>
          <a:xfrm rot="-5400000">
            <a:off x="13174907" y="5232166"/>
            <a:ext cx="5154391" cy="5064881"/>
            <a:chOff x="0" y="0"/>
            <a:chExt cx="6350000" cy="633984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F3338"/>
            </a:solidFill>
          </p:spPr>
        </p:sp>
      </p:grpSp>
      <p:grpSp>
        <p:nvGrpSpPr>
          <p:cNvPr id="8" name="Group 8"/>
          <p:cNvGrpSpPr/>
          <p:nvPr/>
        </p:nvGrpSpPr>
        <p:grpSpPr>
          <a:xfrm rot="-10800000">
            <a:off x="15340207" y="5228120"/>
            <a:ext cx="5888671" cy="5113682"/>
            <a:chOff x="0" y="0"/>
            <a:chExt cx="6350000" cy="54991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000000">
                <a:alpha val="34901"/>
              </a:srgbClr>
            </a:solidFill>
          </p:spPr>
        </p:sp>
      </p:grpSp>
      <p:sp>
        <p:nvSpPr>
          <p:cNvPr id="10" name="TextBox 10"/>
          <p:cNvSpPr txBox="1"/>
          <p:nvPr/>
        </p:nvSpPr>
        <p:spPr>
          <a:xfrm>
            <a:off x="413624" y="248180"/>
            <a:ext cx="9287181" cy="34624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000"/>
              </a:lnSpc>
            </a:pPr>
            <a:r>
              <a:rPr lang="en-US" sz="7500" spc="375" dirty="0">
                <a:solidFill>
                  <a:srgbClr val="000000"/>
                </a:solidFill>
                <a:latin typeface="League Spartan Bold"/>
              </a:rPr>
              <a:t>GETTING RIGOROUS WITH A HYPOTHESIS</a:t>
            </a:r>
          </a:p>
        </p:txBody>
      </p:sp>
      <p:pic>
        <p:nvPicPr>
          <p:cNvPr id="33" name="Picture 3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100583" y="9258300"/>
            <a:ext cx="2005783" cy="147049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91F48C30-1A63-478C-B8FA-34DB8D04A1DB}"/>
              </a:ext>
            </a:extLst>
          </p:cNvPr>
          <p:cNvSpPr txBox="1"/>
          <p:nvPr/>
        </p:nvSpPr>
        <p:spPr>
          <a:xfrm>
            <a:off x="609600" y="4457700"/>
            <a:ext cx="861060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400" dirty="0">
                <a:latin typeface="Gidole" panose="02000503000000000000" charset="0"/>
              </a:rPr>
              <a:t>Testable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400" dirty="0">
                <a:latin typeface="Gidole" panose="02000503000000000000" charset="0"/>
              </a:rPr>
              <a:t>Falsifiable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400" dirty="0">
                <a:latin typeface="Gidole" panose="02000503000000000000" charset="0"/>
              </a:rPr>
              <a:t>Burden of proof on the claimant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4400" dirty="0">
              <a:latin typeface="Gidole" panose="02000503000000000000" charset="0"/>
            </a:endParaRPr>
          </a:p>
        </p:txBody>
      </p:sp>
      <p:pic>
        <p:nvPicPr>
          <p:cNvPr id="9218" name="Picture 2" descr="Courtroom, Benches, Seats, Law, Justice, Lighting, Wood">
            <a:extLst>
              <a:ext uri="{FF2B5EF4-FFF2-40B4-BE49-F238E27FC236}">
                <a16:creationId xmlns:a16="http://schemas.microsoft.com/office/drawing/2014/main" id="{E415B945-44E6-4137-960C-B5DC0FF9A1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8183" y="0"/>
            <a:ext cx="6949043" cy="5228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47175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/>
          <p:cNvSpPr/>
          <p:nvPr/>
        </p:nvSpPr>
        <p:spPr>
          <a:xfrm>
            <a:off x="13219662" y="5228120"/>
            <a:ext cx="5210592" cy="5072974"/>
          </a:xfrm>
          <a:prstGeom prst="rect">
            <a:avLst/>
          </a:prstGeom>
          <a:solidFill>
            <a:srgbClr val="F2F0F4"/>
          </a:solidFill>
        </p:spPr>
      </p:sp>
      <p:grpSp>
        <p:nvGrpSpPr>
          <p:cNvPr id="6" name="Group 6"/>
          <p:cNvGrpSpPr/>
          <p:nvPr/>
        </p:nvGrpSpPr>
        <p:grpSpPr>
          <a:xfrm rot="-5400000">
            <a:off x="13174907" y="5232166"/>
            <a:ext cx="5154391" cy="5064881"/>
            <a:chOff x="0" y="0"/>
            <a:chExt cx="6350000" cy="633984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F3338"/>
            </a:solidFill>
          </p:spPr>
        </p:sp>
      </p:grpSp>
      <p:grpSp>
        <p:nvGrpSpPr>
          <p:cNvPr id="8" name="Group 8"/>
          <p:cNvGrpSpPr/>
          <p:nvPr/>
        </p:nvGrpSpPr>
        <p:grpSpPr>
          <a:xfrm rot="-10800000">
            <a:off x="15340207" y="5228120"/>
            <a:ext cx="5888671" cy="5113682"/>
            <a:chOff x="0" y="0"/>
            <a:chExt cx="6350000" cy="54991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000000">
                <a:alpha val="34901"/>
              </a:srgbClr>
            </a:solidFill>
          </p:spPr>
        </p:sp>
      </p:grpSp>
      <p:sp>
        <p:nvSpPr>
          <p:cNvPr id="10" name="TextBox 10"/>
          <p:cNvSpPr txBox="1"/>
          <p:nvPr/>
        </p:nvSpPr>
        <p:spPr>
          <a:xfrm>
            <a:off x="413624" y="248180"/>
            <a:ext cx="9287181" cy="34624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000"/>
              </a:lnSpc>
            </a:pPr>
            <a:r>
              <a:rPr lang="en-US" sz="7500" spc="375" dirty="0">
                <a:solidFill>
                  <a:srgbClr val="000000"/>
                </a:solidFill>
                <a:latin typeface="League Spartan Bold"/>
              </a:rPr>
              <a:t>GETTING RIGOROUS WITH A HYPOTHESIS</a:t>
            </a:r>
          </a:p>
        </p:txBody>
      </p:sp>
      <p:pic>
        <p:nvPicPr>
          <p:cNvPr id="33" name="Picture 3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100583" y="9258300"/>
            <a:ext cx="2005783" cy="147049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1F48C30-1A63-478C-B8FA-34DB8D04A1DB}"/>
                  </a:ext>
                </a:extLst>
              </p:cNvPr>
              <p:cNvSpPr txBox="1"/>
              <p:nvPr/>
            </p:nvSpPr>
            <p:spPr>
              <a:xfrm>
                <a:off x="751915" y="4683509"/>
                <a:ext cx="6791886" cy="37856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6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60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6000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en-US" sz="6000" b="0" i="1" smtClean="0">
                          <a:latin typeface="Cambria Math" panose="02040503050406030204" pitchFamily="18" charset="0"/>
                        </a:rPr>
                        <m:t>:</m:t>
                      </m:r>
                      <m:sSub>
                        <m:sSubPr>
                          <m:ctrlPr>
                            <a:rPr lang="en-US" sz="6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6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6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60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6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6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6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60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6000" b="0" dirty="0">
                  <a:latin typeface="Gidole" panose="02000503000000000000" charset="0"/>
                </a:endParaRPr>
              </a:p>
              <a:p>
                <a:endParaRPr lang="en-US" sz="6000" b="0" dirty="0">
                  <a:latin typeface="Gidole" panose="02000503000000000000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6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6000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6000" i="1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en-US" sz="6000" i="1">
                          <a:latin typeface="Cambria Math" panose="02040503050406030204" pitchFamily="18" charset="0"/>
                        </a:rPr>
                        <m:t>:</m:t>
                      </m:r>
                      <m:sSub>
                        <m:sSubPr>
                          <m:ctrlPr>
                            <a:rPr lang="en-US" sz="6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6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6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600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6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6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60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6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r>
                        <a:rPr lang="en-US" sz="6000" i="1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6000" b="0" dirty="0">
                  <a:latin typeface="Gidole" panose="02000503000000000000" charset="0"/>
                </a:endParaRPr>
              </a:p>
              <a:p>
                <a:endParaRPr lang="en-US" sz="6000" dirty="0">
                  <a:latin typeface="Gidole" panose="02000503000000000000" charset="0"/>
                </a:endParaRPr>
              </a:p>
            </p:txBody>
          </p:sp>
        </mc:Choice>
        <mc:Fallback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1F48C30-1A63-478C-B8FA-34DB8D04A1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915" y="4683509"/>
                <a:ext cx="6791886" cy="378565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218" name="Picture 2" descr="Courtroom, Benches, Seats, Law, Justice, Lighting, Wood">
            <a:extLst>
              <a:ext uri="{FF2B5EF4-FFF2-40B4-BE49-F238E27FC236}">
                <a16:creationId xmlns:a16="http://schemas.microsoft.com/office/drawing/2014/main" id="{E415B945-44E6-4137-960C-B5DC0FF9A1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8183" y="0"/>
            <a:ext cx="6949043" cy="5228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5CF053E2-E749-4BD8-A1BE-1106598DE14E}"/>
              </a:ext>
            </a:extLst>
          </p:cNvPr>
          <p:cNvCxnSpPr/>
          <p:nvPr/>
        </p:nvCxnSpPr>
        <p:spPr>
          <a:xfrm flipV="1">
            <a:off x="7010400" y="4914900"/>
            <a:ext cx="685800" cy="22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3258F7F-1B7C-45E1-B7A1-A090EA377109}"/>
              </a:ext>
            </a:extLst>
          </p:cNvPr>
          <p:cNvSpPr txBox="1"/>
          <p:nvPr/>
        </p:nvSpPr>
        <p:spPr>
          <a:xfrm>
            <a:off x="7870978" y="4222402"/>
            <a:ext cx="211122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Gidole" panose="02000503000000000000" charset="0"/>
              </a:rPr>
              <a:t>No difference in population means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B81EB5C-4CEE-40DF-9D27-E1169DA7BFDA}"/>
              </a:ext>
            </a:extLst>
          </p:cNvPr>
          <p:cNvCxnSpPr>
            <a:cxnSpLocks/>
          </p:cNvCxnSpPr>
          <p:nvPr/>
        </p:nvCxnSpPr>
        <p:spPr>
          <a:xfrm>
            <a:off x="6858000" y="7200900"/>
            <a:ext cx="807443" cy="2995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6154A65-04D5-4255-AED3-EB1F888AA5E3}"/>
              </a:ext>
            </a:extLst>
          </p:cNvPr>
          <p:cNvSpPr txBox="1"/>
          <p:nvPr/>
        </p:nvSpPr>
        <p:spPr>
          <a:xfrm>
            <a:off x="7840221" y="6807937"/>
            <a:ext cx="211122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Gidole" panose="02000503000000000000" charset="0"/>
              </a:rPr>
              <a:t>Some difference in population means</a:t>
            </a:r>
          </a:p>
        </p:txBody>
      </p:sp>
    </p:spTree>
    <p:extLst>
      <p:ext uri="{BB962C8B-B14F-4D97-AF65-F5344CB8AC3E}">
        <p14:creationId xmlns:p14="http://schemas.microsoft.com/office/powerpoint/2010/main" val="1744388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225517" y="0"/>
            <a:ext cx="18513517" cy="3466476"/>
          </a:xfrm>
          <a:prstGeom prst="rect">
            <a:avLst/>
          </a:prstGeom>
          <a:solidFill>
            <a:srgbClr val="3D3935"/>
          </a:solidFill>
        </p:spPr>
      </p:sp>
      <p:grpSp>
        <p:nvGrpSpPr>
          <p:cNvPr id="3" name="Group 3"/>
          <p:cNvGrpSpPr/>
          <p:nvPr/>
        </p:nvGrpSpPr>
        <p:grpSpPr>
          <a:xfrm>
            <a:off x="0" y="52709"/>
            <a:ext cx="3419237" cy="3413767"/>
            <a:chOff x="0" y="0"/>
            <a:chExt cx="6350000" cy="633984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F0F4">
                <a:alpha val="84705"/>
              </a:srgbClr>
            </a:solidFill>
          </p:spPr>
        </p:sp>
      </p:grpSp>
      <p:grpSp>
        <p:nvGrpSpPr>
          <p:cNvPr id="5" name="Group 5"/>
          <p:cNvGrpSpPr/>
          <p:nvPr/>
        </p:nvGrpSpPr>
        <p:grpSpPr>
          <a:xfrm rot="-10800000">
            <a:off x="-2110659" y="-189185"/>
            <a:ext cx="4221318" cy="3655661"/>
            <a:chOff x="0" y="0"/>
            <a:chExt cx="6350000" cy="54991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CF3338"/>
            </a:solidFill>
          </p:spPr>
        </p:sp>
      </p:grpSp>
      <p:sp>
        <p:nvSpPr>
          <p:cNvPr id="9" name="TextBox 9"/>
          <p:cNvSpPr txBox="1"/>
          <p:nvPr/>
        </p:nvSpPr>
        <p:spPr>
          <a:xfrm>
            <a:off x="2110659" y="1011583"/>
            <a:ext cx="15772737" cy="22622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100"/>
              </a:lnSpc>
            </a:pPr>
            <a:r>
              <a:rPr lang="en-US" sz="6500" spc="195" dirty="0">
                <a:solidFill>
                  <a:srgbClr val="F2F0F4"/>
                </a:solidFill>
                <a:latin typeface="League Spartan Italics"/>
              </a:rPr>
              <a:t>… but we don’t </a:t>
            </a:r>
            <a:r>
              <a:rPr lang="en-US" sz="6500" i="1" spc="195" dirty="0">
                <a:solidFill>
                  <a:srgbClr val="F2F0F4"/>
                </a:solidFill>
                <a:latin typeface="League Spartan Italics"/>
              </a:rPr>
              <a:t>know </a:t>
            </a:r>
            <a:r>
              <a:rPr lang="en-US" sz="6500" spc="195" dirty="0">
                <a:solidFill>
                  <a:srgbClr val="F2F0F4"/>
                </a:solidFill>
                <a:latin typeface="League Spartan Italics"/>
              </a:rPr>
              <a:t>the population means…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49716C3-280E-4377-BD60-380B8FF48366}"/>
              </a:ext>
            </a:extLst>
          </p:cNvPr>
          <p:cNvSpPr txBox="1"/>
          <p:nvPr/>
        </p:nvSpPr>
        <p:spPr>
          <a:xfrm>
            <a:off x="228600" y="3848100"/>
            <a:ext cx="1242060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>
                <a:latin typeface="Gidole" panose="020B0604020202020204" charset="0"/>
              </a:rPr>
              <a:t>Central limit theorem to the rescue!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i="1" dirty="0">
                <a:latin typeface="Gidole" panose="020B0604020202020204" charset="0"/>
              </a:rPr>
              <a:t>Infer </a:t>
            </a:r>
            <a:r>
              <a:rPr lang="en-US" sz="4400" dirty="0">
                <a:latin typeface="Gidole" panose="020B0604020202020204" charset="0"/>
              </a:rPr>
              <a:t>the population mean (which is normally distributed) given a sample mean</a:t>
            </a:r>
            <a:r>
              <a:rPr lang="en-US" sz="4400" i="1" dirty="0">
                <a:latin typeface="Gidole" panose="020B0604020202020204" charset="0"/>
              </a:rPr>
              <a:t>…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>
                <a:latin typeface="Gidole" panose="020B0604020202020204" charset="0"/>
              </a:rPr>
              <a:t>... Some uncertainty required.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4400" dirty="0">
                <a:latin typeface="Gidole" panose="020B0604020202020204" charset="0"/>
              </a:rPr>
              <a:t>Usually 5%</a:t>
            </a:r>
          </a:p>
        </p:txBody>
      </p:sp>
    </p:spTree>
    <p:extLst>
      <p:ext uri="{BB962C8B-B14F-4D97-AF65-F5344CB8AC3E}">
        <p14:creationId xmlns:p14="http://schemas.microsoft.com/office/powerpoint/2010/main" val="2782963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52709"/>
            <a:ext cx="3419237" cy="3413767"/>
            <a:chOff x="0" y="0"/>
            <a:chExt cx="6350000" cy="633984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F0F4">
                <a:alpha val="84705"/>
              </a:srgbClr>
            </a:solidFill>
          </p:spPr>
        </p:sp>
      </p:grpSp>
      <p:grpSp>
        <p:nvGrpSpPr>
          <p:cNvPr id="4" name="Group 4"/>
          <p:cNvGrpSpPr/>
          <p:nvPr/>
        </p:nvGrpSpPr>
        <p:grpSpPr>
          <a:xfrm rot="-10800000">
            <a:off x="-2110659" y="-189185"/>
            <a:ext cx="4221318" cy="3655661"/>
            <a:chOff x="0" y="0"/>
            <a:chExt cx="6350000" cy="54991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CF3338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 b="44190"/>
          <a:stretch>
            <a:fillRect/>
          </a:stretch>
        </p:blipFill>
        <p:spPr>
          <a:xfrm>
            <a:off x="16095120" y="9265255"/>
            <a:ext cx="2013122" cy="8236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F8B25D3-7D15-44BE-81F2-5AAA99419F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0" y="1069835"/>
            <a:ext cx="12801600" cy="9164456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079E67C-DC58-4CA9-A3C4-6BA347BB4154}"/>
              </a:ext>
            </a:extLst>
          </p:cNvPr>
          <p:cNvCxnSpPr/>
          <p:nvPr/>
        </p:nvCxnSpPr>
        <p:spPr>
          <a:xfrm flipV="1">
            <a:off x="13944600" y="800100"/>
            <a:ext cx="990600" cy="9594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B1E45FE-5627-48B8-B6F5-BCE040C8C4B6}"/>
              </a:ext>
            </a:extLst>
          </p:cNvPr>
          <p:cNvSpPr txBox="1"/>
          <p:nvPr/>
        </p:nvSpPr>
        <p:spPr>
          <a:xfrm>
            <a:off x="14935200" y="342900"/>
            <a:ext cx="2590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Gidole" panose="02000503000000000000" charset="0"/>
              </a:rPr>
              <a:t>Critical value</a:t>
            </a:r>
          </a:p>
        </p:txBody>
      </p:sp>
    </p:spTree>
    <p:extLst>
      <p:ext uri="{BB962C8B-B14F-4D97-AF65-F5344CB8AC3E}">
        <p14:creationId xmlns:p14="http://schemas.microsoft.com/office/powerpoint/2010/main" val="3009220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100401" y="0"/>
            <a:ext cx="18485333" cy="10287000"/>
          </a:xfrm>
          <a:prstGeom prst="rect">
            <a:avLst/>
          </a:prstGeom>
          <a:solidFill>
            <a:srgbClr val="CF3338"/>
          </a:solidFill>
        </p:spPr>
      </p:sp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100583" y="9258300"/>
            <a:ext cx="2005783" cy="147049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219200" y="571500"/>
            <a:ext cx="16116300" cy="23891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000"/>
              </a:lnSpc>
            </a:pPr>
            <a:r>
              <a:rPr lang="en-US" sz="9600" spc="375" dirty="0">
                <a:solidFill>
                  <a:srgbClr val="FFFFFF"/>
                </a:solidFill>
                <a:latin typeface="League Spartan Bold"/>
              </a:rPr>
              <a:t>EXPLICIT WARNING:</a:t>
            </a:r>
          </a:p>
          <a:p>
            <a:pPr algn="ctr">
              <a:lnSpc>
                <a:spcPts val="9000"/>
              </a:lnSpc>
            </a:pPr>
            <a:r>
              <a:rPr lang="en-US" sz="9600" spc="375" dirty="0">
                <a:solidFill>
                  <a:srgbClr val="FFFFFF"/>
                </a:solidFill>
                <a:latin typeface="League Spartan Bold"/>
              </a:rPr>
              <a:t>MATH AHEAD</a:t>
            </a:r>
          </a:p>
        </p:txBody>
      </p:sp>
    </p:spTree>
    <p:extLst>
      <p:ext uri="{BB962C8B-B14F-4D97-AF65-F5344CB8AC3E}">
        <p14:creationId xmlns:p14="http://schemas.microsoft.com/office/powerpoint/2010/main" val="24533242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52709"/>
            <a:ext cx="3419237" cy="3413767"/>
            <a:chOff x="0" y="0"/>
            <a:chExt cx="6350000" cy="633984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F0F4">
                <a:alpha val="84705"/>
              </a:srgbClr>
            </a:solidFill>
          </p:spPr>
        </p:sp>
      </p:grpSp>
      <p:grpSp>
        <p:nvGrpSpPr>
          <p:cNvPr id="4" name="Group 4"/>
          <p:cNvGrpSpPr/>
          <p:nvPr/>
        </p:nvGrpSpPr>
        <p:grpSpPr>
          <a:xfrm rot="-10800000">
            <a:off x="-2110659" y="-189185"/>
            <a:ext cx="4221318" cy="3655661"/>
            <a:chOff x="0" y="0"/>
            <a:chExt cx="6350000" cy="54991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CF3338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 b="44190"/>
          <a:stretch>
            <a:fillRect/>
          </a:stretch>
        </p:blipFill>
        <p:spPr>
          <a:xfrm>
            <a:off x="16095120" y="9265255"/>
            <a:ext cx="2013122" cy="82368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35B4D24-80E0-4571-BB31-AA58B4E4BE0A}"/>
                  </a:ext>
                </a:extLst>
              </p:cNvPr>
              <p:cNvSpPr txBox="1"/>
              <p:nvPr/>
            </p:nvSpPr>
            <p:spPr>
              <a:xfrm>
                <a:off x="381000" y="2095500"/>
                <a:ext cx="5791200" cy="47109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72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72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7200" b="0" i="1" smtClean="0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sz="7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7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sz="7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72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7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7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7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sz="72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72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7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72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en-US" sz="7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Sup>
                                    <m:sSubSupPr>
                                      <m:ctrlPr>
                                        <a:rPr lang="en-US" sz="7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7200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sz="72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sz="72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7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7200" b="0" i="1" smtClean="0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US" sz="72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sz="72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7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Sup>
                                    <m:sSubSupPr>
                                      <m:ctrlPr>
                                        <a:rPr lang="en-US" sz="7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7200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sz="72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US" sz="72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7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7200" b="0" i="1" smtClean="0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US" sz="72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rad>
                        </m:den>
                      </m:f>
                    </m:oMath>
                  </m:oMathPara>
                </a14:m>
                <a:endParaRPr lang="en-US" sz="6000" dirty="0"/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35B4D24-80E0-4571-BB31-AA58B4E4BE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2095500"/>
                <a:ext cx="5791200" cy="471097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997B4240-D1EB-4F5F-83AC-E231E7BE96D0}"/>
              </a:ext>
            </a:extLst>
          </p:cNvPr>
          <p:cNvSpPr txBox="1"/>
          <p:nvPr/>
        </p:nvSpPr>
        <p:spPr>
          <a:xfrm>
            <a:off x="2110659" y="190500"/>
            <a:ext cx="159975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latin typeface="Gidole" panose="02000503000000000000" charset="0"/>
              </a:rPr>
              <a:t>Calculating the test statistic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0CB0EA7-4E29-41AC-9ADA-8375A4C535EE}"/>
                  </a:ext>
                </a:extLst>
              </p:cNvPr>
              <p:cNvSpPr txBox="1"/>
              <p:nvPr/>
            </p:nvSpPr>
            <p:spPr>
              <a:xfrm>
                <a:off x="8126042" y="3020818"/>
                <a:ext cx="9982200" cy="37856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60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60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  <m:r>
                      <a:rPr lang="en-US" sz="60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6000" dirty="0"/>
                  <a:t> sample mean</a:t>
                </a:r>
              </a:p>
              <a:p>
                <a14:m>
                  <m:oMath xmlns:m="http://schemas.openxmlformats.org/officeDocument/2006/math">
                    <m:r>
                      <a:rPr lang="en-US" sz="60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6000" dirty="0"/>
                  <a:t> = sample standard deviation</a:t>
                </a:r>
              </a:p>
              <a:p>
                <a14:m>
                  <m:oMath xmlns:m="http://schemas.openxmlformats.org/officeDocument/2006/math">
                    <m:r>
                      <a:rPr lang="en-US" sz="6000" i="1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6000" dirty="0"/>
                  <a:t> = sample size</a:t>
                </a:r>
              </a:p>
              <a:p>
                <a:endParaRPr lang="en-US" sz="6000" dirty="0"/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0CB0EA7-4E29-41AC-9ADA-8375A4C535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6042" y="3020818"/>
                <a:ext cx="9982200" cy="3785652"/>
              </a:xfrm>
              <a:prstGeom prst="rect">
                <a:avLst/>
              </a:prstGeom>
              <a:blipFill>
                <a:blip r:embed="rId4"/>
                <a:stretch>
                  <a:fillRect t="-48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334100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52709"/>
            <a:ext cx="3419237" cy="3413767"/>
            <a:chOff x="0" y="0"/>
            <a:chExt cx="6350000" cy="633984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F0F4">
                <a:alpha val="84705"/>
              </a:srgbClr>
            </a:solidFill>
          </p:spPr>
        </p:sp>
      </p:grpSp>
      <p:grpSp>
        <p:nvGrpSpPr>
          <p:cNvPr id="4" name="Group 4"/>
          <p:cNvGrpSpPr/>
          <p:nvPr/>
        </p:nvGrpSpPr>
        <p:grpSpPr>
          <a:xfrm rot="-10800000">
            <a:off x="-2110659" y="-189185"/>
            <a:ext cx="4221318" cy="3655661"/>
            <a:chOff x="0" y="0"/>
            <a:chExt cx="6350000" cy="54991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CF3338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rcRect b="44190"/>
          <a:stretch>
            <a:fillRect/>
          </a:stretch>
        </p:blipFill>
        <p:spPr>
          <a:xfrm>
            <a:off x="16095120" y="9265255"/>
            <a:ext cx="2013122" cy="82368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97B4240-D1EB-4F5F-83AC-E231E7BE96D0}"/>
              </a:ext>
            </a:extLst>
          </p:cNvPr>
          <p:cNvSpPr txBox="1"/>
          <p:nvPr/>
        </p:nvSpPr>
        <p:spPr>
          <a:xfrm>
            <a:off x="2110659" y="190500"/>
            <a:ext cx="132304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latin typeface="Gidole" panose="02000503000000000000" charset="0"/>
              </a:rPr>
              <a:t>For every test statistic, a p-value</a:t>
            </a: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EAB675DA-7626-485F-9C00-59AB66A689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1402135"/>
            <a:ext cx="7052428" cy="864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260950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52709"/>
            <a:ext cx="3419237" cy="3413767"/>
            <a:chOff x="0" y="0"/>
            <a:chExt cx="6350000" cy="633984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F0F4">
                <a:alpha val="84705"/>
              </a:srgbClr>
            </a:solidFill>
          </p:spPr>
        </p:sp>
      </p:grpSp>
      <p:grpSp>
        <p:nvGrpSpPr>
          <p:cNvPr id="4" name="Group 4"/>
          <p:cNvGrpSpPr/>
          <p:nvPr/>
        </p:nvGrpSpPr>
        <p:grpSpPr>
          <a:xfrm rot="-10800000">
            <a:off x="-2110659" y="-189185"/>
            <a:ext cx="4221318" cy="3655661"/>
            <a:chOff x="0" y="0"/>
            <a:chExt cx="6350000" cy="54991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CF3338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 b="44190"/>
          <a:stretch>
            <a:fillRect/>
          </a:stretch>
        </p:blipFill>
        <p:spPr>
          <a:xfrm>
            <a:off x="16095120" y="9265255"/>
            <a:ext cx="2013122" cy="82368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35B4D24-80E0-4571-BB31-AA58B4E4BE0A}"/>
                  </a:ext>
                </a:extLst>
              </p:cNvPr>
              <p:cNvSpPr txBox="1"/>
              <p:nvPr/>
            </p:nvSpPr>
            <p:spPr>
              <a:xfrm>
                <a:off x="0" y="3096491"/>
                <a:ext cx="8458200" cy="21894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72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72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72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7200" b="0" i="1" smtClean="0">
                          <a:latin typeface="Cambria Math" panose="02040503050406030204" pitchFamily="18" charset="0"/>
                        </a:rPr>
                        <m:t>.=</m:t>
                      </m:r>
                      <m:acc>
                        <m:accPr>
                          <m:chr m:val="̅"/>
                          <m:ctrlPr>
                            <a:rPr lang="en-US" sz="72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7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7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∓</m:t>
                      </m:r>
                      <m:sSub>
                        <m:sSubPr>
                          <m:ctrlPr>
                            <a:rPr lang="en-US" sz="7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7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f>
                            <m:fPr>
                              <m:type m:val="skw"/>
                              <m:ctrlPr>
                                <a:rPr lang="en-US" sz="7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7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num>
                            <m:den>
                              <m:r>
                                <a:rPr lang="en-US" sz="7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b>
                      </m:sSub>
                      <m:r>
                        <a:rPr lang="en-US" sz="7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sz="7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7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7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7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sz="6000" dirty="0"/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35B4D24-80E0-4571-BB31-AA58B4E4BE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096491"/>
                <a:ext cx="8458200" cy="218944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997B4240-D1EB-4F5F-83AC-E231E7BE96D0}"/>
              </a:ext>
            </a:extLst>
          </p:cNvPr>
          <p:cNvSpPr txBox="1"/>
          <p:nvPr/>
        </p:nvSpPr>
        <p:spPr>
          <a:xfrm>
            <a:off x="2110659" y="190500"/>
            <a:ext cx="159975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latin typeface="Gidole" panose="02000503000000000000" charset="0"/>
              </a:rPr>
              <a:t>Calculating the confidence interval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0CB0EA7-4E29-41AC-9ADA-8375A4C535EE}"/>
                  </a:ext>
                </a:extLst>
              </p:cNvPr>
              <p:cNvSpPr txBox="1"/>
              <p:nvPr/>
            </p:nvSpPr>
            <p:spPr>
              <a:xfrm>
                <a:off x="9982200" y="3086100"/>
                <a:ext cx="8153400" cy="59186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60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60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  <m:r>
                      <a:rPr lang="en-US" sz="60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6000" dirty="0"/>
                  <a:t> sample mean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6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6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f>
                          <m:fPr>
                            <m:type m:val="skw"/>
                            <m:ctrlPr>
                              <a:rPr lang="en-US" sz="6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6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num>
                          <m:den>
                            <m:r>
                              <a:rPr lang="en-US" sz="6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b>
                    </m:sSub>
                  </m:oMath>
                </a14:m>
                <a:r>
                  <a:rPr lang="en-US" sz="6000" dirty="0"/>
                  <a:t>= critical value</a:t>
                </a:r>
              </a:p>
              <a:p>
                <a14:m>
                  <m:oMath xmlns:m="http://schemas.openxmlformats.org/officeDocument/2006/math">
                    <m:r>
                      <a:rPr lang="en-US" sz="6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6000" dirty="0"/>
                  <a:t>= population standard deviation</a:t>
                </a:r>
              </a:p>
              <a:p>
                <a14:m>
                  <m:oMath xmlns:m="http://schemas.openxmlformats.org/officeDocument/2006/math">
                    <m:r>
                      <a:rPr lang="en-US" sz="6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6000" dirty="0"/>
                  <a:t> = population mean</a:t>
                </a:r>
              </a:p>
              <a:p>
                <a:endParaRPr lang="en-US" sz="6000" dirty="0"/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0CB0EA7-4E29-41AC-9ADA-8375A4C535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2200" y="3086100"/>
                <a:ext cx="8153400" cy="5918672"/>
              </a:xfrm>
              <a:prstGeom prst="rect">
                <a:avLst/>
              </a:prstGeom>
              <a:blipFill>
                <a:blip r:embed="rId4"/>
                <a:stretch>
                  <a:fillRect l="-4562" t="-29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30F9F87-2B83-4029-98A9-14E57FDF3DE7}"/>
              </a:ext>
            </a:extLst>
          </p:cNvPr>
          <p:cNvCxnSpPr>
            <a:cxnSpLocks/>
          </p:cNvCxnSpPr>
          <p:nvPr/>
        </p:nvCxnSpPr>
        <p:spPr>
          <a:xfrm flipH="1">
            <a:off x="1066800" y="4991100"/>
            <a:ext cx="1600200" cy="838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2645EBA-6571-4E57-BD11-C5D90560C713}"/>
              </a:ext>
            </a:extLst>
          </p:cNvPr>
          <p:cNvSpPr txBox="1"/>
          <p:nvPr/>
        </p:nvSpPr>
        <p:spPr>
          <a:xfrm>
            <a:off x="278170" y="5971649"/>
            <a:ext cx="157725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Gidole" panose="02000503000000000000" charset="0"/>
              </a:rPr>
              <a:t>1. Point estimate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4BD5C47-5B0E-4A79-843E-2A73A4F70C15}"/>
              </a:ext>
            </a:extLst>
          </p:cNvPr>
          <p:cNvSpPr txBox="1"/>
          <p:nvPr/>
        </p:nvSpPr>
        <p:spPr>
          <a:xfrm>
            <a:off x="6854312" y="7265276"/>
            <a:ext cx="236588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Gidole" panose="02000503000000000000" charset="0"/>
              </a:rPr>
              <a:t>3. Margin of error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F2F0F30-6CAB-4893-BF34-34BE03B22E30}"/>
              </a:ext>
            </a:extLst>
          </p:cNvPr>
          <p:cNvCxnSpPr>
            <a:cxnSpLocks/>
          </p:cNvCxnSpPr>
          <p:nvPr/>
        </p:nvCxnSpPr>
        <p:spPr>
          <a:xfrm flipH="1">
            <a:off x="5715000" y="5410200"/>
            <a:ext cx="1524000" cy="6352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AAF55B32-544B-4DD9-B1FE-C393CCBA5618}"/>
              </a:ext>
            </a:extLst>
          </p:cNvPr>
          <p:cNvSpPr txBox="1"/>
          <p:nvPr/>
        </p:nvSpPr>
        <p:spPr>
          <a:xfrm>
            <a:off x="4061541" y="6188058"/>
            <a:ext cx="236588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Gidole" panose="02000503000000000000" charset="0"/>
              </a:rPr>
              <a:t>2. Standard error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5DA9CAA-09FF-4C1C-AB16-1679AC30AF85}"/>
              </a:ext>
            </a:extLst>
          </p:cNvPr>
          <p:cNvSpPr/>
          <p:nvPr/>
        </p:nvSpPr>
        <p:spPr>
          <a:xfrm>
            <a:off x="4229100" y="3086100"/>
            <a:ext cx="4444522" cy="2324100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A1D66CB-88F5-421C-AA1B-C81264E9EFE6}"/>
              </a:ext>
            </a:extLst>
          </p:cNvPr>
          <p:cNvCxnSpPr>
            <a:cxnSpLocks/>
          </p:cNvCxnSpPr>
          <p:nvPr/>
        </p:nvCxnSpPr>
        <p:spPr>
          <a:xfrm>
            <a:off x="7391400" y="5438337"/>
            <a:ext cx="344607" cy="19441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65173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10728361" y="2727361"/>
            <a:ext cx="7565692" cy="7553587"/>
            <a:chOff x="0" y="0"/>
            <a:chExt cx="6350000" cy="633984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F3338"/>
            </a:solidFill>
          </p:spPr>
        </p:sp>
      </p:grpSp>
      <p:grpSp>
        <p:nvGrpSpPr>
          <p:cNvPr id="4" name="Group 4"/>
          <p:cNvGrpSpPr/>
          <p:nvPr/>
        </p:nvGrpSpPr>
        <p:grpSpPr>
          <a:xfrm rot="-10800000">
            <a:off x="15566406" y="5573199"/>
            <a:ext cx="5443189" cy="4713801"/>
            <a:chOff x="0" y="0"/>
            <a:chExt cx="6350000" cy="54991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3D3935"/>
            </a:solidFill>
          </p:spPr>
        </p:sp>
      </p:grpSp>
      <p:sp>
        <p:nvSpPr>
          <p:cNvPr id="6" name="AutoShape 6"/>
          <p:cNvSpPr/>
          <p:nvPr/>
        </p:nvSpPr>
        <p:spPr>
          <a:xfrm>
            <a:off x="9144000" y="2143604"/>
            <a:ext cx="9466400" cy="56192"/>
          </a:xfrm>
          <a:prstGeom prst="rect">
            <a:avLst/>
          </a:prstGeom>
          <a:solidFill>
            <a:srgbClr val="000000"/>
          </a:solidFill>
        </p:spPr>
      </p:sp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100583" y="9258300"/>
            <a:ext cx="2005783" cy="147049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2770784" y="4977825"/>
            <a:ext cx="8386677" cy="3343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50"/>
              </a:lnSpc>
            </a:pPr>
            <a:r>
              <a:rPr lang="en-US" sz="3000" spc="30" dirty="0">
                <a:solidFill>
                  <a:srgbClr val="000000"/>
                </a:solidFill>
                <a:latin typeface="Gidole"/>
              </a:rPr>
              <a:t>“You get to look at the data every step of the way, building confidence while learning the tricks of the trade.”</a:t>
            </a:r>
          </a:p>
          <a:p>
            <a:pPr>
              <a:lnSpc>
                <a:spcPts val="3750"/>
              </a:lnSpc>
            </a:pPr>
            <a:endParaRPr lang="en-US" sz="3000" spc="30" dirty="0">
              <a:solidFill>
                <a:srgbClr val="000000"/>
              </a:solidFill>
              <a:latin typeface="Gidole"/>
            </a:endParaRPr>
          </a:p>
          <a:p>
            <a:pPr>
              <a:lnSpc>
                <a:spcPts val="3750"/>
              </a:lnSpc>
            </a:pPr>
            <a:r>
              <a:rPr lang="en-US" sz="3000" spc="30" dirty="0">
                <a:solidFill>
                  <a:srgbClr val="000000"/>
                </a:solidFill>
                <a:latin typeface="Gidole"/>
              </a:rPr>
              <a:t>-- John Foreman</a:t>
            </a:r>
          </a:p>
          <a:p>
            <a:pPr>
              <a:lnSpc>
                <a:spcPts val="3750"/>
              </a:lnSpc>
            </a:pPr>
            <a:endParaRPr lang="en-US" sz="3000" spc="30" dirty="0">
              <a:solidFill>
                <a:srgbClr val="000000"/>
              </a:solidFill>
              <a:latin typeface="Gidole"/>
            </a:endParaRPr>
          </a:p>
          <a:p>
            <a:pPr>
              <a:lnSpc>
                <a:spcPts val="3750"/>
              </a:lnSpc>
            </a:pPr>
            <a:endParaRPr lang="en-US" sz="3000" spc="30" dirty="0">
              <a:solidFill>
                <a:srgbClr val="000000"/>
              </a:solidFill>
              <a:latin typeface="Gidole"/>
            </a:endParaRP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rcRect t="3979" r="164" b="31854"/>
          <a:stretch>
            <a:fillRect/>
          </a:stretch>
        </p:blipFill>
        <p:spPr>
          <a:xfrm>
            <a:off x="12827709" y="5006400"/>
            <a:ext cx="5477394" cy="52806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028700" y="457200"/>
            <a:ext cx="7567947" cy="3429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000"/>
              </a:lnSpc>
            </a:pPr>
            <a:r>
              <a:rPr lang="en-US" sz="7500" spc="375">
                <a:solidFill>
                  <a:srgbClr val="000000"/>
                </a:solidFill>
                <a:latin typeface="League Spartan Bold"/>
              </a:rPr>
              <a:t>WHY WOULD WE DO THIS IN EXCEL?</a:t>
            </a:r>
          </a:p>
        </p:txBody>
      </p:sp>
      <p:sp>
        <p:nvSpPr>
          <p:cNvPr id="11" name="TextBox 11"/>
          <p:cNvSpPr txBox="1"/>
          <p:nvPr/>
        </p:nvSpPr>
        <p:spPr>
          <a:xfrm rot="-5400000">
            <a:off x="-436430" y="7015930"/>
            <a:ext cx="3650350" cy="834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spc="192">
                <a:solidFill>
                  <a:srgbClr val="000000"/>
                </a:solidFill>
                <a:latin typeface="Gidole"/>
              </a:rPr>
              <a:t>Excel Statistics for Business Analytics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F8B25D3-7D15-44BE-81F2-5AAA99419F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617" y="2891824"/>
            <a:ext cx="10087332" cy="7221356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>
            <a:off x="0" y="52709"/>
            <a:ext cx="3419237" cy="3413767"/>
            <a:chOff x="0" y="0"/>
            <a:chExt cx="6350000" cy="633984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F0F4">
                <a:alpha val="84705"/>
              </a:srgbClr>
            </a:solidFill>
          </p:spPr>
        </p:sp>
      </p:grpSp>
      <p:grpSp>
        <p:nvGrpSpPr>
          <p:cNvPr id="4" name="Group 4"/>
          <p:cNvGrpSpPr/>
          <p:nvPr/>
        </p:nvGrpSpPr>
        <p:grpSpPr>
          <a:xfrm rot="-10800000">
            <a:off x="-2110659" y="-189185"/>
            <a:ext cx="4221318" cy="3655661"/>
            <a:chOff x="0" y="0"/>
            <a:chExt cx="6350000" cy="54991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CF3338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rcRect b="44190"/>
          <a:stretch>
            <a:fillRect/>
          </a:stretch>
        </p:blipFill>
        <p:spPr>
          <a:xfrm>
            <a:off x="16095120" y="9265255"/>
            <a:ext cx="2013122" cy="82368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7E3DA17-BDBF-4DA5-A24F-840555E2B3C4}"/>
              </a:ext>
            </a:extLst>
          </p:cNvPr>
          <p:cNvSpPr txBox="1"/>
          <p:nvPr/>
        </p:nvSpPr>
        <p:spPr>
          <a:xfrm>
            <a:off x="2110659" y="419100"/>
            <a:ext cx="159975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latin typeface="Gidole" panose="02000503000000000000" charset="0"/>
              </a:rPr>
              <a:t>Calculating the confidence interval</a:t>
            </a:r>
          </a:p>
        </p:txBody>
      </p:sp>
    </p:spTree>
    <p:extLst>
      <p:ext uri="{BB962C8B-B14F-4D97-AF65-F5344CB8AC3E}">
        <p14:creationId xmlns:p14="http://schemas.microsoft.com/office/powerpoint/2010/main" val="402601118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100401" y="0"/>
            <a:ext cx="18485333" cy="10287000"/>
          </a:xfrm>
          <a:prstGeom prst="rect">
            <a:avLst/>
          </a:prstGeom>
          <a:solidFill>
            <a:srgbClr val="CF3338"/>
          </a:solidFill>
        </p:spPr>
      </p:sp>
      <p:grpSp>
        <p:nvGrpSpPr>
          <p:cNvPr id="3" name="Group 3"/>
          <p:cNvGrpSpPr/>
          <p:nvPr/>
        </p:nvGrpSpPr>
        <p:grpSpPr>
          <a:xfrm>
            <a:off x="0" y="2733413"/>
            <a:ext cx="7565692" cy="7553587"/>
            <a:chOff x="0" y="0"/>
            <a:chExt cx="6350000" cy="633984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D3935"/>
            </a:solidFill>
          </p:spPr>
        </p:sp>
      </p:grpSp>
      <p:grpSp>
        <p:nvGrpSpPr>
          <p:cNvPr id="5" name="Group 5"/>
          <p:cNvGrpSpPr/>
          <p:nvPr/>
        </p:nvGrpSpPr>
        <p:grpSpPr>
          <a:xfrm rot="-10800000">
            <a:off x="-3031757" y="5143500"/>
            <a:ext cx="6063514" cy="5251003"/>
            <a:chOff x="0" y="0"/>
            <a:chExt cx="6350000" cy="54991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FFFFFF">
                <a:alpha val="34901"/>
              </a:srgbClr>
            </a:solidFill>
          </p:spPr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100583" y="9258300"/>
            <a:ext cx="2005783" cy="147049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7666093" y="264557"/>
            <a:ext cx="9593207" cy="34624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9000"/>
              </a:lnSpc>
            </a:pPr>
            <a:r>
              <a:rPr lang="en-US" sz="7500" spc="375" dirty="0">
                <a:solidFill>
                  <a:srgbClr val="FFFFFF"/>
                </a:solidFill>
                <a:latin typeface="League Spartan Bold"/>
              </a:rPr>
              <a:t>3. T-TESTS FOR BUSINESS IMPACT</a:t>
            </a:r>
          </a:p>
        </p:txBody>
      </p:sp>
    </p:spTree>
    <p:extLst>
      <p:ext uri="{BB962C8B-B14F-4D97-AF65-F5344CB8AC3E}">
        <p14:creationId xmlns:p14="http://schemas.microsoft.com/office/powerpoint/2010/main" val="44301211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459200" y="-99077"/>
            <a:ext cx="2005783" cy="147049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208994" y="579839"/>
            <a:ext cx="3200400" cy="1226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080"/>
              </a:lnSpc>
              <a:spcBef>
                <a:spcPct val="0"/>
              </a:spcBef>
            </a:pPr>
            <a:r>
              <a:rPr lang="en-US" sz="7200" dirty="0">
                <a:solidFill>
                  <a:srgbClr val="000000"/>
                </a:solidFill>
                <a:latin typeface="Open Sans Extra Bold"/>
              </a:rPr>
              <a:t>DRILL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08995" y="1720934"/>
            <a:ext cx="8239806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803910" lvl="1" indent="-4572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000000"/>
                </a:solidFill>
                <a:latin typeface="Gidole" panose="020B0604020202020204" charset="0"/>
              </a:rPr>
              <a:t>File: </a:t>
            </a:r>
          </a:p>
        </p:txBody>
      </p:sp>
    </p:spTree>
    <p:extLst>
      <p:ext uri="{BB962C8B-B14F-4D97-AF65-F5344CB8AC3E}">
        <p14:creationId xmlns:p14="http://schemas.microsoft.com/office/powerpoint/2010/main" val="1932104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225517" y="0"/>
            <a:ext cx="18513517" cy="3466476"/>
          </a:xfrm>
          <a:prstGeom prst="rect">
            <a:avLst/>
          </a:prstGeom>
          <a:solidFill>
            <a:srgbClr val="3D3935"/>
          </a:solidFill>
        </p:spPr>
      </p:sp>
      <p:grpSp>
        <p:nvGrpSpPr>
          <p:cNvPr id="3" name="Group 3"/>
          <p:cNvGrpSpPr/>
          <p:nvPr/>
        </p:nvGrpSpPr>
        <p:grpSpPr>
          <a:xfrm>
            <a:off x="0" y="52709"/>
            <a:ext cx="3419237" cy="3413767"/>
            <a:chOff x="0" y="0"/>
            <a:chExt cx="6350000" cy="633984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F0F4">
                <a:alpha val="84705"/>
              </a:srgbClr>
            </a:solidFill>
          </p:spPr>
        </p:sp>
      </p:grpSp>
      <p:grpSp>
        <p:nvGrpSpPr>
          <p:cNvPr id="5" name="Group 5"/>
          <p:cNvGrpSpPr/>
          <p:nvPr/>
        </p:nvGrpSpPr>
        <p:grpSpPr>
          <a:xfrm rot="-10800000">
            <a:off x="-2110659" y="-189185"/>
            <a:ext cx="4221318" cy="3655661"/>
            <a:chOff x="0" y="0"/>
            <a:chExt cx="6350000" cy="54991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CF3338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6027409" y="1132530"/>
            <a:ext cx="11231891" cy="1120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100"/>
              </a:lnSpc>
            </a:pPr>
            <a:r>
              <a:rPr lang="en-US" sz="6500" spc="195" dirty="0">
                <a:solidFill>
                  <a:srgbClr val="F2F0F4"/>
                </a:solidFill>
                <a:latin typeface="League Spartan Italics"/>
              </a:rPr>
              <a:t>Frequencies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rcRect b="44190"/>
          <a:stretch>
            <a:fillRect/>
          </a:stretch>
        </p:blipFill>
        <p:spPr>
          <a:xfrm>
            <a:off x="16095120" y="9265255"/>
            <a:ext cx="2013122" cy="82368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10659" y="4364158"/>
            <a:ext cx="10479372" cy="3837363"/>
            <a:chOff x="0" y="0"/>
            <a:chExt cx="2437101" cy="89242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437101" cy="892424"/>
            </a:xfrm>
            <a:custGeom>
              <a:avLst/>
              <a:gdLst/>
              <a:ahLst/>
              <a:cxnLst/>
              <a:rect l="l" t="t" r="r" b="b"/>
              <a:pathLst>
                <a:path w="2437101" h="892424">
                  <a:moveTo>
                    <a:pt x="0" y="0"/>
                  </a:moveTo>
                  <a:lnTo>
                    <a:pt x="2437101" y="0"/>
                  </a:lnTo>
                  <a:lnTo>
                    <a:pt x="2437101" y="892424"/>
                  </a:lnTo>
                  <a:lnTo>
                    <a:pt x="0" y="892424"/>
                  </a:lnTo>
                  <a:close/>
                </a:path>
              </a:pathLst>
            </a:custGeom>
            <a:solidFill>
              <a:srgbClr val="CF3338"/>
            </a:solidFill>
          </p:spPr>
        </p:sp>
      </p:grpSp>
      <p:sp>
        <p:nvSpPr>
          <p:cNvPr id="11" name="TextBox 11"/>
          <p:cNvSpPr txBox="1"/>
          <p:nvPr/>
        </p:nvSpPr>
        <p:spPr>
          <a:xfrm>
            <a:off x="2711601" y="4840605"/>
            <a:ext cx="9604968" cy="2748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09"/>
              </a:lnSpc>
              <a:spcBef>
                <a:spcPct val="0"/>
              </a:spcBef>
            </a:pPr>
            <a:r>
              <a:rPr lang="en-US" sz="3150">
                <a:solidFill>
                  <a:srgbClr val="F2F0F4"/>
                </a:solidFill>
                <a:latin typeface="Open Sans Extra Bold"/>
              </a:rPr>
              <a:t>CASE</a:t>
            </a:r>
          </a:p>
          <a:p>
            <a:pPr>
              <a:lnSpc>
                <a:spcPts val="4409"/>
              </a:lnSpc>
              <a:spcBef>
                <a:spcPct val="0"/>
              </a:spcBef>
            </a:pPr>
            <a:r>
              <a:rPr lang="en-US" sz="3150">
                <a:solidFill>
                  <a:srgbClr val="F2F0F4"/>
                </a:solidFill>
                <a:latin typeface="Open Sans Extra Bold"/>
              </a:rPr>
              <a:t>WHEN condition THEN result-expression</a:t>
            </a:r>
          </a:p>
          <a:p>
            <a:pPr>
              <a:lnSpc>
                <a:spcPts val="4409"/>
              </a:lnSpc>
              <a:spcBef>
                <a:spcPct val="0"/>
              </a:spcBef>
            </a:pPr>
            <a:r>
              <a:rPr lang="en-US" sz="3150">
                <a:solidFill>
                  <a:srgbClr val="F2F0F4"/>
                </a:solidFill>
                <a:latin typeface="Open Sans Extra Bold"/>
              </a:rPr>
              <a:t>WHEN condition THEN result-expression ...</a:t>
            </a:r>
          </a:p>
          <a:p>
            <a:pPr>
              <a:lnSpc>
                <a:spcPts val="4409"/>
              </a:lnSpc>
              <a:spcBef>
                <a:spcPct val="0"/>
              </a:spcBef>
            </a:pPr>
            <a:r>
              <a:rPr lang="en-US" sz="3150">
                <a:solidFill>
                  <a:srgbClr val="F2F0F4"/>
                </a:solidFill>
                <a:latin typeface="Open Sans Extra Bold"/>
              </a:rPr>
              <a:t>ELSE result-expression</a:t>
            </a:r>
          </a:p>
          <a:p>
            <a:pPr>
              <a:lnSpc>
                <a:spcPts val="4409"/>
              </a:lnSpc>
              <a:spcBef>
                <a:spcPct val="0"/>
              </a:spcBef>
            </a:pPr>
            <a:r>
              <a:rPr lang="en-US" sz="3150">
                <a:solidFill>
                  <a:srgbClr val="F2F0F4"/>
                </a:solidFill>
                <a:latin typeface="Open Sans Extra Bold"/>
              </a:rPr>
              <a:t>END AS alias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-56390"/>
            <a:ext cx="10283741" cy="10399781"/>
          </a:xfrm>
          <a:prstGeom prst="rect">
            <a:avLst/>
          </a:prstGeom>
          <a:solidFill>
            <a:srgbClr val="CF3338"/>
          </a:solidFill>
        </p:spPr>
      </p:sp>
      <p:grpSp>
        <p:nvGrpSpPr>
          <p:cNvPr id="3" name="Group 3"/>
          <p:cNvGrpSpPr/>
          <p:nvPr/>
        </p:nvGrpSpPr>
        <p:grpSpPr>
          <a:xfrm rot="5400000">
            <a:off x="9957" y="-9957"/>
            <a:ext cx="10263828" cy="10283741"/>
            <a:chOff x="0" y="0"/>
            <a:chExt cx="6350000" cy="633984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D3935">
                <a:alpha val="19607"/>
              </a:srgbClr>
            </a:solidFill>
          </p:spPr>
        </p:sp>
      </p:grpSp>
      <p:sp>
        <p:nvSpPr>
          <p:cNvPr id="6" name="TextBox 6"/>
          <p:cNvSpPr txBox="1"/>
          <p:nvPr/>
        </p:nvSpPr>
        <p:spPr>
          <a:xfrm rot="5400000">
            <a:off x="15031804" y="6973654"/>
            <a:ext cx="3734903" cy="834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 spc="192" dirty="0">
                <a:solidFill>
                  <a:srgbClr val="F2F0F4"/>
                </a:solidFill>
                <a:latin typeface="Gidole"/>
              </a:rPr>
              <a:t>Human Centered Design • MDLS 2020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100583" y="9258300"/>
            <a:ext cx="2005783" cy="147049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657572" y="942975"/>
            <a:ext cx="8486428" cy="1464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80"/>
              </a:lnSpc>
              <a:spcBef>
                <a:spcPct val="0"/>
              </a:spcBef>
            </a:pPr>
            <a:r>
              <a:rPr lang="en-US" sz="4200" dirty="0">
                <a:solidFill>
                  <a:srgbClr val="FFFFFF"/>
                </a:solidFill>
                <a:latin typeface="League Spartan"/>
              </a:rPr>
              <a:t>Learning SQL, 2nd Edition</a:t>
            </a:r>
          </a:p>
          <a:p>
            <a:pPr>
              <a:lnSpc>
                <a:spcPts val="5880"/>
              </a:lnSpc>
              <a:spcBef>
                <a:spcPct val="0"/>
              </a:spcBef>
            </a:pPr>
            <a:r>
              <a:rPr lang="en-US" sz="4200" dirty="0">
                <a:solidFill>
                  <a:srgbClr val="FFFFFF"/>
                </a:solidFill>
                <a:latin typeface="League Spartan"/>
              </a:rPr>
              <a:t>by Alan Beaulieu</a:t>
            </a:r>
          </a:p>
        </p:txBody>
      </p:sp>
    </p:spTree>
    <p:extLst>
      <p:ext uri="{BB962C8B-B14F-4D97-AF65-F5344CB8AC3E}">
        <p14:creationId xmlns:p14="http://schemas.microsoft.com/office/powerpoint/2010/main" val="393926287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0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2496" r="2496"/>
          <a:stretch>
            <a:fillRect/>
          </a:stretch>
        </p:blipFill>
        <p:spPr>
          <a:xfrm>
            <a:off x="-121817" y="-124683"/>
            <a:ext cx="7687509" cy="5350479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-100401" y="5129474"/>
            <a:ext cx="18485333" cy="5157526"/>
          </a:xfrm>
          <a:prstGeom prst="rect">
            <a:avLst/>
          </a:prstGeom>
          <a:solidFill>
            <a:srgbClr val="CF3338"/>
          </a:solidFill>
        </p:spPr>
      </p:sp>
      <p:grpSp>
        <p:nvGrpSpPr>
          <p:cNvPr id="4" name="Group 4"/>
          <p:cNvGrpSpPr/>
          <p:nvPr/>
        </p:nvGrpSpPr>
        <p:grpSpPr>
          <a:xfrm>
            <a:off x="0" y="2733413"/>
            <a:ext cx="7565692" cy="7553587"/>
            <a:chOff x="0" y="0"/>
            <a:chExt cx="6350000" cy="633984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D3935"/>
            </a:solidFill>
          </p:spPr>
        </p:sp>
      </p:grpSp>
      <p:grpSp>
        <p:nvGrpSpPr>
          <p:cNvPr id="6" name="Group 6"/>
          <p:cNvGrpSpPr/>
          <p:nvPr/>
        </p:nvGrpSpPr>
        <p:grpSpPr>
          <a:xfrm rot="-10800000">
            <a:off x="-3031757" y="5143500"/>
            <a:ext cx="6063514" cy="5251003"/>
            <a:chOff x="0" y="0"/>
            <a:chExt cx="6350000" cy="54991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FFFFFF">
                <a:alpha val="34901"/>
              </a:srgbClr>
            </a:solidFill>
          </p:spPr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6100583" y="9258300"/>
            <a:ext cx="2005783" cy="147049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9071302" y="836057"/>
            <a:ext cx="8187998" cy="3429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000"/>
              </a:lnSpc>
            </a:pPr>
            <a:r>
              <a:rPr lang="en-US" sz="7500" spc="375">
                <a:solidFill>
                  <a:srgbClr val="000000"/>
                </a:solidFill>
                <a:latin typeface="League Spartan Bold"/>
              </a:rPr>
              <a:t>MEET YOUR LIBRARIAN, SQL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450973" y="6229219"/>
            <a:ext cx="7652502" cy="561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10870" lvl="1" indent="-305435" algn="just">
              <a:lnSpc>
                <a:spcPts val="4440"/>
              </a:lnSpc>
              <a:buFont typeface="Arial"/>
              <a:buChar char="•"/>
            </a:pPr>
            <a:r>
              <a:rPr lang="en-US" sz="3700" spc="185">
                <a:solidFill>
                  <a:srgbClr val="F2F0F4"/>
                </a:solidFill>
                <a:latin typeface="League Spartan Bold"/>
              </a:rPr>
              <a:t>STRUCTURED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450973" y="7078317"/>
            <a:ext cx="2322612" cy="629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10870" lvl="1" indent="-305435">
              <a:lnSpc>
                <a:spcPts val="5180"/>
              </a:lnSpc>
              <a:buFont typeface="Arial"/>
              <a:buChar char="•"/>
            </a:pPr>
            <a:r>
              <a:rPr lang="en-US" sz="3700">
                <a:solidFill>
                  <a:srgbClr val="F2F0F4"/>
                </a:solidFill>
                <a:latin typeface="League Spartan"/>
              </a:rPr>
              <a:t>QUERY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450973" y="8043966"/>
            <a:ext cx="3402360" cy="629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10870" lvl="1" indent="-305435">
              <a:lnSpc>
                <a:spcPts val="5180"/>
              </a:lnSpc>
              <a:buFont typeface="Arial"/>
              <a:buChar char="•"/>
            </a:pPr>
            <a:r>
              <a:rPr lang="en-US" sz="3700">
                <a:solidFill>
                  <a:srgbClr val="F2F0F4"/>
                </a:solidFill>
                <a:latin typeface="League Spartan"/>
              </a:rPr>
              <a:t>LANGUAGE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0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225517" y="0"/>
            <a:ext cx="18513517" cy="3466476"/>
          </a:xfrm>
          <a:prstGeom prst="rect">
            <a:avLst/>
          </a:prstGeom>
          <a:solidFill>
            <a:srgbClr val="3D3935"/>
          </a:solidFill>
        </p:spPr>
      </p:sp>
      <p:grpSp>
        <p:nvGrpSpPr>
          <p:cNvPr id="3" name="Group 3"/>
          <p:cNvGrpSpPr/>
          <p:nvPr/>
        </p:nvGrpSpPr>
        <p:grpSpPr>
          <a:xfrm>
            <a:off x="0" y="52709"/>
            <a:ext cx="3419237" cy="3413767"/>
            <a:chOff x="0" y="0"/>
            <a:chExt cx="6350000" cy="633984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F0F4">
                <a:alpha val="84705"/>
              </a:srgbClr>
            </a:solidFill>
          </p:spPr>
        </p:sp>
      </p:grpSp>
      <p:grpSp>
        <p:nvGrpSpPr>
          <p:cNvPr id="5" name="Group 5"/>
          <p:cNvGrpSpPr/>
          <p:nvPr/>
        </p:nvGrpSpPr>
        <p:grpSpPr>
          <a:xfrm rot="-10800000">
            <a:off x="-2110659" y="-189185"/>
            <a:ext cx="4221318" cy="3655661"/>
            <a:chOff x="0" y="0"/>
            <a:chExt cx="6350000" cy="54991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CF3338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2110659" y="556268"/>
            <a:ext cx="15772737" cy="2273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100"/>
              </a:lnSpc>
            </a:pPr>
            <a:r>
              <a:rPr lang="en-US" sz="6500" spc="195">
                <a:solidFill>
                  <a:srgbClr val="F2F0F4"/>
                </a:solidFill>
                <a:latin typeface="League Spartan Italics"/>
              </a:rPr>
              <a:t>Common table expressions (CTEs):</a:t>
            </a:r>
          </a:p>
          <a:p>
            <a:pPr algn="r">
              <a:lnSpc>
                <a:spcPts val="9100"/>
              </a:lnSpc>
            </a:pPr>
            <a:r>
              <a:rPr lang="en-US" sz="6500" spc="195">
                <a:solidFill>
                  <a:srgbClr val="F2F0F4"/>
                </a:solidFill>
                <a:latin typeface="League Spartan Italics"/>
              </a:rPr>
              <a:t>Expressions acting like tables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rcRect b="44190"/>
          <a:stretch>
            <a:fillRect/>
          </a:stretch>
        </p:blipFill>
        <p:spPr>
          <a:xfrm>
            <a:off x="16095120" y="9265255"/>
            <a:ext cx="2013122" cy="82368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10659" y="4499525"/>
            <a:ext cx="8530936" cy="3602923"/>
            <a:chOff x="0" y="0"/>
            <a:chExt cx="1983969" cy="83790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983969" cy="837902"/>
            </a:xfrm>
            <a:custGeom>
              <a:avLst/>
              <a:gdLst/>
              <a:ahLst/>
              <a:cxnLst/>
              <a:rect l="l" t="t" r="r" b="b"/>
              <a:pathLst>
                <a:path w="1983969" h="837902">
                  <a:moveTo>
                    <a:pt x="0" y="0"/>
                  </a:moveTo>
                  <a:lnTo>
                    <a:pt x="1983969" y="0"/>
                  </a:lnTo>
                  <a:lnTo>
                    <a:pt x="1983969" y="837902"/>
                  </a:lnTo>
                  <a:lnTo>
                    <a:pt x="0" y="837902"/>
                  </a:lnTo>
                  <a:close/>
                </a:path>
              </a:pathLst>
            </a:custGeom>
            <a:solidFill>
              <a:srgbClr val="CF3338"/>
            </a:solidFill>
          </p:spPr>
        </p:sp>
      </p:grpSp>
      <p:sp>
        <p:nvSpPr>
          <p:cNvPr id="11" name="TextBox 11"/>
          <p:cNvSpPr txBox="1"/>
          <p:nvPr/>
        </p:nvSpPr>
        <p:spPr>
          <a:xfrm>
            <a:off x="2480431" y="4893192"/>
            <a:ext cx="8017567" cy="2748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09"/>
              </a:lnSpc>
              <a:spcBef>
                <a:spcPct val="0"/>
              </a:spcBef>
            </a:pPr>
            <a:r>
              <a:rPr lang="en-US" sz="3150">
                <a:solidFill>
                  <a:srgbClr val="F2F0F4"/>
                </a:solidFill>
                <a:latin typeface="Open Sans Extra Bold"/>
              </a:rPr>
              <a:t>WITH</a:t>
            </a:r>
          </a:p>
          <a:p>
            <a:pPr>
              <a:lnSpc>
                <a:spcPts val="4409"/>
              </a:lnSpc>
              <a:spcBef>
                <a:spcPct val="0"/>
              </a:spcBef>
            </a:pPr>
            <a:r>
              <a:rPr lang="en-US" sz="3150">
                <a:solidFill>
                  <a:srgbClr val="F2F0F4"/>
                </a:solidFill>
                <a:latin typeface="Open Sans Extra Bold"/>
              </a:rPr>
              <a:t>expression_name_1 AS</a:t>
            </a:r>
          </a:p>
          <a:p>
            <a:pPr>
              <a:lnSpc>
                <a:spcPts val="4409"/>
              </a:lnSpc>
              <a:spcBef>
                <a:spcPct val="0"/>
              </a:spcBef>
            </a:pPr>
            <a:r>
              <a:rPr lang="en-US" sz="3150">
                <a:solidFill>
                  <a:srgbClr val="F2F0F4"/>
                </a:solidFill>
                <a:latin typeface="Open Sans Extra Bold"/>
              </a:rPr>
              <a:t>   (CTE query definition 1)</a:t>
            </a:r>
          </a:p>
          <a:p>
            <a:pPr>
              <a:lnSpc>
                <a:spcPts val="4409"/>
              </a:lnSpc>
              <a:spcBef>
                <a:spcPct val="0"/>
              </a:spcBef>
            </a:pPr>
            <a:r>
              <a:rPr lang="en-US" sz="3150">
                <a:solidFill>
                  <a:srgbClr val="F2F0F4"/>
                </a:solidFill>
                <a:latin typeface="Open Sans Extra Bold"/>
              </a:rPr>
              <a:t>SELECT expression_A, expression_B, ...</a:t>
            </a:r>
          </a:p>
          <a:p>
            <a:pPr>
              <a:lnSpc>
                <a:spcPts val="4409"/>
              </a:lnSpc>
              <a:spcBef>
                <a:spcPct val="0"/>
              </a:spcBef>
            </a:pPr>
            <a:r>
              <a:rPr lang="en-US" sz="3150">
                <a:solidFill>
                  <a:srgbClr val="F2F0F4"/>
                </a:solidFill>
                <a:latin typeface="Open Sans Extra Bold"/>
              </a:rPr>
              <a:t>FROM expression_name_1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39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-56390"/>
            <a:ext cx="10283741" cy="10399781"/>
          </a:xfrm>
          <a:prstGeom prst="rect">
            <a:avLst/>
          </a:prstGeom>
          <a:solidFill>
            <a:srgbClr val="CF3338"/>
          </a:solidFill>
        </p:spPr>
      </p:sp>
      <p:grpSp>
        <p:nvGrpSpPr>
          <p:cNvPr id="3" name="Group 3"/>
          <p:cNvGrpSpPr/>
          <p:nvPr/>
        </p:nvGrpSpPr>
        <p:grpSpPr>
          <a:xfrm rot="5400000">
            <a:off x="9957" y="-9957"/>
            <a:ext cx="10263828" cy="10283741"/>
            <a:chOff x="0" y="0"/>
            <a:chExt cx="6350000" cy="633984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D3935">
                <a:alpha val="19607"/>
              </a:srgbClr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1329712" y="3566507"/>
            <a:ext cx="7624318" cy="22870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22"/>
              </a:lnSpc>
            </a:pPr>
            <a:r>
              <a:rPr lang="en-US" sz="3400" spc="340">
                <a:solidFill>
                  <a:srgbClr val="F2F0F4"/>
                </a:solidFill>
                <a:latin typeface="Gidole"/>
              </a:rPr>
              <a:t>•ON O’REILLY LEARNING AT HTTPS://WWW.OREILLY.COM/LIBRARY/VIEW/LEARNING-SQL-2ND/9780596801847/</a:t>
            </a:r>
          </a:p>
        </p:txBody>
      </p:sp>
      <p:sp>
        <p:nvSpPr>
          <p:cNvPr id="6" name="TextBox 6"/>
          <p:cNvSpPr txBox="1"/>
          <p:nvPr/>
        </p:nvSpPr>
        <p:spPr>
          <a:xfrm rot="5400000">
            <a:off x="15031804" y="6973654"/>
            <a:ext cx="3734903" cy="834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 spc="192">
                <a:solidFill>
                  <a:srgbClr val="F2F0F4"/>
                </a:solidFill>
                <a:latin typeface="Gidole"/>
              </a:rPr>
              <a:t>Human Centered Design • MDLS 2020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100583" y="9258300"/>
            <a:ext cx="2005783" cy="147049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1216406" y="1017114"/>
            <a:ext cx="6263640" cy="82296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657572" y="942975"/>
            <a:ext cx="8486428" cy="1464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80"/>
              </a:lnSpc>
              <a:spcBef>
                <a:spcPct val="0"/>
              </a:spcBef>
            </a:pPr>
            <a:r>
              <a:rPr lang="en-US" sz="4200">
                <a:solidFill>
                  <a:srgbClr val="FFFFFF"/>
                </a:solidFill>
                <a:latin typeface="League Spartan"/>
              </a:rPr>
              <a:t>Learning SQL, 2nd Edition</a:t>
            </a:r>
          </a:p>
          <a:p>
            <a:pPr>
              <a:lnSpc>
                <a:spcPts val="5880"/>
              </a:lnSpc>
              <a:spcBef>
                <a:spcPct val="0"/>
              </a:spcBef>
            </a:pPr>
            <a:r>
              <a:rPr lang="en-US" sz="4200">
                <a:solidFill>
                  <a:srgbClr val="FFFFFF"/>
                </a:solidFill>
                <a:latin typeface="League Spartan"/>
              </a:rPr>
              <a:t>by Alan Beaulieu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F33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-2322" y="2322"/>
            <a:ext cx="2902170" cy="2897526"/>
            <a:chOff x="0" y="0"/>
            <a:chExt cx="6350000" cy="633984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D3935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3785442" y="1028700"/>
            <a:ext cx="10717116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28320" lvl="1" indent="-264160" algn="ctr">
              <a:lnSpc>
                <a:spcPts val="3840"/>
              </a:lnSpc>
              <a:buFont typeface="Arial"/>
              <a:buChar char="•"/>
            </a:pPr>
            <a:r>
              <a:rPr lang="en-US" sz="3200" spc="160">
                <a:solidFill>
                  <a:srgbClr val="F2F0F4"/>
                </a:solidFill>
                <a:latin typeface="League Spartan Bold"/>
              </a:rPr>
              <a:t>HOW MANY COLUMNS ARE IN MANAGERS?</a:t>
            </a:r>
          </a:p>
        </p:txBody>
      </p:sp>
      <p:grpSp>
        <p:nvGrpSpPr>
          <p:cNvPr id="5" name="Group 5"/>
          <p:cNvGrpSpPr/>
          <p:nvPr/>
        </p:nvGrpSpPr>
        <p:grpSpPr>
          <a:xfrm rot="-5400000">
            <a:off x="15388265" y="7387265"/>
            <a:ext cx="2902057" cy="2897414"/>
            <a:chOff x="0" y="0"/>
            <a:chExt cx="6350000" cy="633984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D3935"/>
            </a:solidFill>
          </p:spPr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100583" y="9258300"/>
            <a:ext cx="2005783" cy="147049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28700" y="1887236"/>
            <a:ext cx="16230600" cy="6512528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0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-2322" y="2322"/>
            <a:ext cx="2902170" cy="2897526"/>
            <a:chOff x="0" y="0"/>
            <a:chExt cx="6350000" cy="633984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F3338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3785442" y="1028700"/>
            <a:ext cx="10717116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28320" lvl="1" indent="-264160" algn="ctr">
              <a:lnSpc>
                <a:spcPts val="3840"/>
              </a:lnSpc>
              <a:buFont typeface="Arial"/>
              <a:buChar char="•"/>
            </a:pPr>
            <a:r>
              <a:rPr lang="en-US" sz="3200" spc="160">
                <a:solidFill>
                  <a:srgbClr val="000000"/>
                </a:solidFill>
                <a:latin typeface="League Spartan Bold"/>
              </a:rPr>
              <a:t>HOW MANY COLUMNS ARE IN MANAGERS?</a:t>
            </a:r>
          </a:p>
        </p:txBody>
      </p:sp>
      <p:grpSp>
        <p:nvGrpSpPr>
          <p:cNvPr id="5" name="Group 5"/>
          <p:cNvGrpSpPr/>
          <p:nvPr/>
        </p:nvGrpSpPr>
        <p:grpSpPr>
          <a:xfrm rot="-5400000">
            <a:off x="15388265" y="7387265"/>
            <a:ext cx="2902057" cy="2897414"/>
            <a:chOff x="0" y="0"/>
            <a:chExt cx="6350000" cy="633984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F3338"/>
            </a:solidFill>
          </p:spPr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100583" y="9258300"/>
            <a:ext cx="2005783" cy="147049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28700" y="1887236"/>
            <a:ext cx="16230600" cy="651252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0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100401" y="0"/>
            <a:ext cx="18485333" cy="10287000"/>
          </a:xfrm>
          <a:prstGeom prst="rect">
            <a:avLst/>
          </a:prstGeom>
          <a:solidFill>
            <a:srgbClr val="CF3338"/>
          </a:solidFill>
        </p:spPr>
      </p:sp>
      <p:grpSp>
        <p:nvGrpSpPr>
          <p:cNvPr id="3" name="Group 3"/>
          <p:cNvGrpSpPr/>
          <p:nvPr/>
        </p:nvGrpSpPr>
        <p:grpSpPr>
          <a:xfrm>
            <a:off x="0" y="2733413"/>
            <a:ext cx="7565692" cy="7553587"/>
            <a:chOff x="0" y="0"/>
            <a:chExt cx="6350000" cy="633984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D3935"/>
            </a:solidFill>
          </p:spPr>
        </p:sp>
      </p:grpSp>
      <p:grpSp>
        <p:nvGrpSpPr>
          <p:cNvPr id="5" name="Group 5"/>
          <p:cNvGrpSpPr/>
          <p:nvPr/>
        </p:nvGrpSpPr>
        <p:grpSpPr>
          <a:xfrm rot="-10800000">
            <a:off x="-3031757" y="5143500"/>
            <a:ext cx="6063514" cy="5251003"/>
            <a:chOff x="0" y="0"/>
            <a:chExt cx="6350000" cy="54991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FFFFFF">
                <a:alpha val="34901"/>
              </a:srgbClr>
            </a:solidFill>
          </p:spPr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100583" y="9258300"/>
            <a:ext cx="2005783" cy="147049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7666093" y="264557"/>
            <a:ext cx="9593207" cy="34624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9000"/>
              </a:lnSpc>
            </a:pPr>
            <a:r>
              <a:rPr lang="en-US" sz="7500" spc="375" dirty="0">
                <a:solidFill>
                  <a:srgbClr val="FFFFFF"/>
                </a:solidFill>
                <a:latin typeface="League Spartan Bold"/>
              </a:rPr>
              <a:t>1. EXPLORATORY DATA ANALYSIS IN EXCEL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0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987879" y="5767495"/>
            <a:ext cx="3904214" cy="572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22"/>
              </a:lnSpc>
            </a:pPr>
            <a:r>
              <a:rPr lang="en-US" sz="3400" spc="340">
                <a:solidFill>
                  <a:srgbClr val="000000"/>
                </a:solidFill>
                <a:latin typeface="Gidole"/>
              </a:rPr>
              <a:t>FROM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987876" y="5252129"/>
            <a:ext cx="3904217" cy="572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22"/>
              </a:lnSpc>
            </a:pPr>
            <a:r>
              <a:rPr lang="en-US" sz="3400" spc="340">
                <a:solidFill>
                  <a:srgbClr val="000000"/>
                </a:solidFill>
                <a:latin typeface="Gidole"/>
              </a:rPr>
              <a:t>SELECT</a:t>
            </a:r>
          </a:p>
        </p:txBody>
      </p:sp>
      <p:sp>
        <p:nvSpPr>
          <p:cNvPr id="4" name="AutoShape 4"/>
          <p:cNvSpPr/>
          <p:nvPr/>
        </p:nvSpPr>
        <p:spPr>
          <a:xfrm>
            <a:off x="13219662" y="5228120"/>
            <a:ext cx="5210592" cy="5072974"/>
          </a:xfrm>
          <a:prstGeom prst="rect">
            <a:avLst/>
          </a:prstGeom>
          <a:solidFill>
            <a:srgbClr val="F2F0F4"/>
          </a:solidFill>
        </p:spPr>
      </p:sp>
      <p:grpSp>
        <p:nvGrpSpPr>
          <p:cNvPr id="5" name="Group 5"/>
          <p:cNvGrpSpPr/>
          <p:nvPr/>
        </p:nvGrpSpPr>
        <p:grpSpPr>
          <a:xfrm rot="-5400000">
            <a:off x="13174907" y="5232166"/>
            <a:ext cx="5154391" cy="5064881"/>
            <a:chOff x="0" y="0"/>
            <a:chExt cx="6350000" cy="633984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F3338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1028700" y="457200"/>
            <a:ext cx="9287181" cy="3429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000"/>
              </a:lnSpc>
            </a:pPr>
            <a:r>
              <a:rPr lang="en-US" sz="7500" spc="375">
                <a:solidFill>
                  <a:srgbClr val="000000"/>
                </a:solidFill>
                <a:latin typeface="League Spartan Bold"/>
              </a:rPr>
              <a:t>THE SQL READER'S DIGEST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87879" y="6798227"/>
            <a:ext cx="3904214" cy="572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22"/>
              </a:lnSpc>
            </a:pPr>
            <a:r>
              <a:rPr lang="en-US" sz="3400" spc="340" dirty="0">
                <a:solidFill>
                  <a:srgbClr val="000000"/>
                </a:solidFill>
                <a:latin typeface="Gidole"/>
              </a:rPr>
              <a:t>GROUP BY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87876" y="6282861"/>
            <a:ext cx="3904217" cy="572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22"/>
              </a:lnSpc>
            </a:pPr>
            <a:r>
              <a:rPr lang="en-US" sz="3400" spc="340" dirty="0">
                <a:solidFill>
                  <a:srgbClr val="000000"/>
                </a:solidFill>
                <a:latin typeface="Gidole"/>
              </a:rPr>
              <a:t>WHERE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87882" y="7828959"/>
            <a:ext cx="3904214" cy="572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22"/>
              </a:lnSpc>
            </a:pPr>
            <a:r>
              <a:rPr lang="en-US" sz="3400" spc="340">
                <a:solidFill>
                  <a:srgbClr val="000000"/>
                </a:solidFill>
                <a:latin typeface="Gidole"/>
              </a:rPr>
              <a:t>ORDER BY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87879" y="7313593"/>
            <a:ext cx="3904217" cy="572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22"/>
              </a:lnSpc>
            </a:pPr>
            <a:r>
              <a:rPr lang="en-US" sz="3400" spc="340">
                <a:solidFill>
                  <a:srgbClr val="000000"/>
                </a:solidFill>
                <a:latin typeface="Gidole"/>
              </a:rPr>
              <a:t>HAVING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526464" y="5711667"/>
            <a:ext cx="13921177" cy="234357"/>
            <a:chOff x="0" y="0"/>
            <a:chExt cx="33948046" cy="571500"/>
          </a:xfrm>
        </p:grpSpPr>
        <p:sp>
          <p:nvSpPr>
            <p:cNvPr id="13" name="Freeform 13"/>
            <p:cNvSpPr/>
            <p:nvPr/>
          </p:nvSpPr>
          <p:spPr>
            <a:xfrm>
              <a:off x="0" y="255270"/>
              <a:ext cx="33948046" cy="69850"/>
            </a:xfrm>
            <a:custGeom>
              <a:avLst/>
              <a:gdLst/>
              <a:ahLst/>
              <a:cxnLst/>
              <a:rect l="l" t="t" r="r" b="b"/>
              <a:pathLst>
                <a:path w="33948046" h="69850">
                  <a:moveTo>
                    <a:pt x="33657217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33948046" y="69850"/>
                  </a:lnTo>
                  <a:lnTo>
                    <a:pt x="33948046" y="0"/>
                  </a:lnTo>
                  <a:close/>
                </a:path>
              </a:pathLst>
            </a:custGeom>
            <a:solidFill>
              <a:srgbClr val="A6A6A6"/>
            </a:solidFill>
          </p:spPr>
        </p:sp>
      </p:grpSp>
      <p:grpSp>
        <p:nvGrpSpPr>
          <p:cNvPr id="14" name="Group 14"/>
          <p:cNvGrpSpPr/>
          <p:nvPr/>
        </p:nvGrpSpPr>
        <p:grpSpPr>
          <a:xfrm>
            <a:off x="526464" y="6218632"/>
            <a:ext cx="13921177" cy="234357"/>
            <a:chOff x="0" y="0"/>
            <a:chExt cx="33948046" cy="571500"/>
          </a:xfrm>
        </p:grpSpPr>
        <p:sp>
          <p:nvSpPr>
            <p:cNvPr id="15" name="Freeform 15"/>
            <p:cNvSpPr/>
            <p:nvPr/>
          </p:nvSpPr>
          <p:spPr>
            <a:xfrm>
              <a:off x="0" y="255270"/>
              <a:ext cx="33948046" cy="69850"/>
            </a:xfrm>
            <a:custGeom>
              <a:avLst/>
              <a:gdLst/>
              <a:ahLst/>
              <a:cxnLst/>
              <a:rect l="l" t="t" r="r" b="b"/>
              <a:pathLst>
                <a:path w="33948046" h="69850">
                  <a:moveTo>
                    <a:pt x="33657217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33948046" y="69850"/>
                  </a:lnTo>
                  <a:lnTo>
                    <a:pt x="33948046" y="0"/>
                  </a:lnTo>
                  <a:close/>
                </a:path>
              </a:pathLst>
            </a:custGeom>
            <a:solidFill>
              <a:srgbClr val="A6A6A6"/>
            </a:solidFill>
          </p:spPr>
        </p:sp>
      </p:grpSp>
      <p:grpSp>
        <p:nvGrpSpPr>
          <p:cNvPr id="16" name="Group 16"/>
          <p:cNvGrpSpPr/>
          <p:nvPr/>
        </p:nvGrpSpPr>
        <p:grpSpPr>
          <a:xfrm>
            <a:off x="526469" y="6738198"/>
            <a:ext cx="13921172" cy="234357"/>
            <a:chOff x="0" y="0"/>
            <a:chExt cx="33948033" cy="571500"/>
          </a:xfrm>
        </p:grpSpPr>
        <p:sp>
          <p:nvSpPr>
            <p:cNvPr id="17" name="Freeform 17"/>
            <p:cNvSpPr/>
            <p:nvPr/>
          </p:nvSpPr>
          <p:spPr>
            <a:xfrm>
              <a:off x="0" y="255270"/>
              <a:ext cx="33948033" cy="69850"/>
            </a:xfrm>
            <a:custGeom>
              <a:avLst/>
              <a:gdLst/>
              <a:ahLst/>
              <a:cxnLst/>
              <a:rect l="l" t="t" r="r" b="b"/>
              <a:pathLst>
                <a:path w="33948033" h="69850">
                  <a:moveTo>
                    <a:pt x="33657201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33948033" y="69850"/>
                  </a:lnTo>
                  <a:lnTo>
                    <a:pt x="33948033" y="0"/>
                  </a:lnTo>
                  <a:close/>
                </a:path>
              </a:pathLst>
            </a:custGeom>
            <a:solidFill>
              <a:srgbClr val="A6A6A6"/>
            </a:solidFill>
          </p:spPr>
        </p:sp>
      </p:grpSp>
      <p:grpSp>
        <p:nvGrpSpPr>
          <p:cNvPr id="18" name="Group 18"/>
          <p:cNvGrpSpPr/>
          <p:nvPr/>
        </p:nvGrpSpPr>
        <p:grpSpPr>
          <a:xfrm>
            <a:off x="526469" y="7245164"/>
            <a:ext cx="13921172" cy="234357"/>
            <a:chOff x="0" y="0"/>
            <a:chExt cx="33948033" cy="571500"/>
          </a:xfrm>
        </p:grpSpPr>
        <p:sp>
          <p:nvSpPr>
            <p:cNvPr id="19" name="Freeform 19"/>
            <p:cNvSpPr/>
            <p:nvPr/>
          </p:nvSpPr>
          <p:spPr>
            <a:xfrm>
              <a:off x="0" y="255270"/>
              <a:ext cx="33948033" cy="69850"/>
            </a:xfrm>
            <a:custGeom>
              <a:avLst/>
              <a:gdLst/>
              <a:ahLst/>
              <a:cxnLst/>
              <a:rect l="l" t="t" r="r" b="b"/>
              <a:pathLst>
                <a:path w="33948033" h="69850">
                  <a:moveTo>
                    <a:pt x="33657201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33948033" y="69850"/>
                  </a:lnTo>
                  <a:lnTo>
                    <a:pt x="33948033" y="0"/>
                  </a:lnTo>
                  <a:close/>
                </a:path>
              </a:pathLst>
            </a:custGeom>
            <a:solidFill>
              <a:srgbClr val="A6A6A6"/>
            </a:solidFill>
          </p:spPr>
        </p:sp>
      </p:grpSp>
      <p:grpSp>
        <p:nvGrpSpPr>
          <p:cNvPr id="20" name="Group 20"/>
          <p:cNvGrpSpPr/>
          <p:nvPr/>
        </p:nvGrpSpPr>
        <p:grpSpPr>
          <a:xfrm>
            <a:off x="526469" y="7764730"/>
            <a:ext cx="13921172" cy="234357"/>
            <a:chOff x="0" y="0"/>
            <a:chExt cx="33948033" cy="571500"/>
          </a:xfrm>
        </p:grpSpPr>
        <p:sp>
          <p:nvSpPr>
            <p:cNvPr id="21" name="Freeform 21"/>
            <p:cNvSpPr/>
            <p:nvPr/>
          </p:nvSpPr>
          <p:spPr>
            <a:xfrm>
              <a:off x="0" y="255270"/>
              <a:ext cx="33948033" cy="69850"/>
            </a:xfrm>
            <a:custGeom>
              <a:avLst/>
              <a:gdLst/>
              <a:ahLst/>
              <a:cxnLst/>
              <a:rect l="l" t="t" r="r" b="b"/>
              <a:pathLst>
                <a:path w="33948033" h="69850">
                  <a:moveTo>
                    <a:pt x="33657201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33948033" y="69850"/>
                  </a:lnTo>
                  <a:lnTo>
                    <a:pt x="33948033" y="0"/>
                  </a:lnTo>
                  <a:close/>
                </a:path>
              </a:pathLst>
            </a:custGeom>
            <a:solidFill>
              <a:srgbClr val="A6A6A6"/>
            </a:solidFill>
          </p:spPr>
        </p:sp>
      </p:grpSp>
      <p:sp>
        <p:nvSpPr>
          <p:cNvPr id="22" name="TextBox 22"/>
          <p:cNvSpPr txBox="1"/>
          <p:nvPr/>
        </p:nvSpPr>
        <p:spPr>
          <a:xfrm>
            <a:off x="3935322" y="5767495"/>
            <a:ext cx="7646546" cy="572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22"/>
              </a:lnSpc>
            </a:pPr>
            <a:r>
              <a:rPr lang="en-US" sz="3400" spc="340">
                <a:solidFill>
                  <a:srgbClr val="000000"/>
                </a:solidFill>
                <a:latin typeface="Gidole"/>
              </a:rPr>
              <a:t>Where to look for those fields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3935319" y="5252129"/>
            <a:ext cx="7646549" cy="572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22"/>
              </a:lnSpc>
            </a:pPr>
            <a:r>
              <a:rPr lang="en-US" sz="3400" spc="340">
                <a:solidFill>
                  <a:srgbClr val="000000"/>
                </a:solidFill>
                <a:latin typeface="Gidole"/>
              </a:rPr>
              <a:t>Which fields to look for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3935322" y="6798227"/>
            <a:ext cx="7293496" cy="572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22"/>
              </a:lnSpc>
            </a:pPr>
            <a:r>
              <a:rPr lang="en-US" sz="3400" spc="340" dirty="0">
                <a:solidFill>
                  <a:srgbClr val="000000"/>
                </a:solidFill>
                <a:latin typeface="Gidole"/>
              </a:rPr>
              <a:t>How to aggregate the results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3935319" y="6282861"/>
            <a:ext cx="7646549" cy="572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22"/>
              </a:lnSpc>
            </a:pPr>
            <a:r>
              <a:rPr lang="en-US" sz="3400" spc="340" dirty="0">
                <a:solidFill>
                  <a:srgbClr val="000000"/>
                </a:solidFill>
                <a:latin typeface="Gidole"/>
              </a:rPr>
              <a:t>What criteria records should meet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3935325" y="7828959"/>
            <a:ext cx="8211426" cy="572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22"/>
              </a:lnSpc>
            </a:pPr>
            <a:r>
              <a:rPr lang="en-US" sz="3400" spc="340">
                <a:solidFill>
                  <a:srgbClr val="000000"/>
                </a:solidFill>
                <a:latin typeface="Gidole"/>
              </a:rPr>
              <a:t>How to sort the results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3935322" y="7313593"/>
            <a:ext cx="10860800" cy="572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22"/>
              </a:lnSpc>
            </a:pPr>
            <a:r>
              <a:rPr lang="en-US" sz="3400" spc="340">
                <a:solidFill>
                  <a:srgbClr val="000000"/>
                </a:solidFill>
                <a:latin typeface="Gidole"/>
              </a:rPr>
              <a:t>What criteria the aggregated results should meet</a:t>
            </a:r>
          </a:p>
        </p:txBody>
      </p:sp>
      <p:grpSp>
        <p:nvGrpSpPr>
          <p:cNvPr id="28" name="Group 28"/>
          <p:cNvGrpSpPr/>
          <p:nvPr/>
        </p:nvGrpSpPr>
        <p:grpSpPr>
          <a:xfrm rot="5400000">
            <a:off x="1529129" y="6988703"/>
            <a:ext cx="3691140" cy="234357"/>
            <a:chOff x="0" y="0"/>
            <a:chExt cx="9001178" cy="571500"/>
          </a:xfrm>
        </p:grpSpPr>
        <p:sp>
          <p:nvSpPr>
            <p:cNvPr id="29" name="Freeform 29"/>
            <p:cNvSpPr/>
            <p:nvPr/>
          </p:nvSpPr>
          <p:spPr>
            <a:xfrm>
              <a:off x="0" y="255270"/>
              <a:ext cx="9001178" cy="69850"/>
            </a:xfrm>
            <a:custGeom>
              <a:avLst/>
              <a:gdLst/>
              <a:ahLst/>
              <a:cxnLst/>
              <a:rect l="l" t="t" r="r" b="b"/>
              <a:pathLst>
                <a:path w="9001178" h="69850">
                  <a:moveTo>
                    <a:pt x="8710348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001178" y="69850"/>
                  </a:lnTo>
                  <a:lnTo>
                    <a:pt x="9001178" y="0"/>
                  </a:lnTo>
                  <a:close/>
                </a:path>
              </a:pathLst>
            </a:custGeom>
            <a:solidFill>
              <a:srgbClr val="A6A6A6"/>
            </a:solidFill>
          </p:spPr>
        </p:sp>
      </p:grpSp>
      <p:pic>
        <p:nvPicPr>
          <p:cNvPr id="30" name="Picture 30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100583" y="9258300"/>
            <a:ext cx="2005783" cy="1470490"/>
          </a:xfrm>
          <a:prstGeom prst="rect">
            <a:avLst/>
          </a:prstGeom>
        </p:spPr>
      </p:pic>
      <p:grpSp>
        <p:nvGrpSpPr>
          <p:cNvPr id="31" name="Group 31"/>
          <p:cNvGrpSpPr/>
          <p:nvPr/>
        </p:nvGrpSpPr>
        <p:grpSpPr>
          <a:xfrm rot="-10800000">
            <a:off x="15340207" y="5228120"/>
            <a:ext cx="5888671" cy="5113682"/>
            <a:chOff x="0" y="0"/>
            <a:chExt cx="6350000" cy="549910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000000">
                <a:alpha val="34901"/>
              </a:srgbClr>
            </a:solidFill>
          </p:spPr>
        </p:sp>
      </p:grpSp>
      <p:sp>
        <p:nvSpPr>
          <p:cNvPr id="33" name="TextBox 33"/>
          <p:cNvSpPr txBox="1"/>
          <p:nvPr/>
        </p:nvSpPr>
        <p:spPr>
          <a:xfrm>
            <a:off x="987882" y="4662710"/>
            <a:ext cx="3904217" cy="5629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22"/>
              </a:lnSpc>
            </a:pPr>
            <a:r>
              <a:rPr lang="en-US" sz="3400" spc="340">
                <a:solidFill>
                  <a:srgbClr val="000000"/>
                </a:solidFill>
                <a:latin typeface="League Spartan"/>
              </a:rPr>
              <a:t>CLAUSE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3935325" y="4662710"/>
            <a:ext cx="3904217" cy="5629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22"/>
              </a:lnSpc>
            </a:pPr>
            <a:r>
              <a:rPr lang="en-US" sz="3400" spc="340">
                <a:solidFill>
                  <a:srgbClr val="000000"/>
                </a:solidFill>
                <a:latin typeface="League Spartan Bold"/>
              </a:rPr>
              <a:t>WHAT IT SETS</a:t>
            </a:r>
          </a:p>
        </p:txBody>
      </p:sp>
      <p:grpSp>
        <p:nvGrpSpPr>
          <p:cNvPr id="35" name="Group 35"/>
          <p:cNvGrpSpPr/>
          <p:nvPr/>
        </p:nvGrpSpPr>
        <p:grpSpPr>
          <a:xfrm>
            <a:off x="527080" y="5126988"/>
            <a:ext cx="13920561" cy="234357"/>
            <a:chOff x="0" y="0"/>
            <a:chExt cx="33946544" cy="571500"/>
          </a:xfrm>
        </p:grpSpPr>
        <p:sp>
          <p:nvSpPr>
            <p:cNvPr id="36" name="Freeform 36"/>
            <p:cNvSpPr/>
            <p:nvPr/>
          </p:nvSpPr>
          <p:spPr>
            <a:xfrm>
              <a:off x="0" y="255270"/>
              <a:ext cx="33946545" cy="69850"/>
            </a:xfrm>
            <a:custGeom>
              <a:avLst/>
              <a:gdLst/>
              <a:ahLst/>
              <a:cxnLst/>
              <a:rect l="l" t="t" r="r" b="b"/>
              <a:pathLst>
                <a:path w="33946545" h="69850">
                  <a:moveTo>
                    <a:pt x="33655713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33946545" y="69850"/>
                  </a:lnTo>
                  <a:lnTo>
                    <a:pt x="33946545" y="0"/>
                  </a:lnTo>
                  <a:close/>
                </a:path>
              </a:pathLst>
            </a:custGeom>
            <a:solidFill>
              <a:srgbClr val="A6A6A6"/>
            </a:solidFill>
          </p:spPr>
        </p:sp>
      </p:grpSp>
      <p:sp>
        <p:nvSpPr>
          <p:cNvPr id="37" name="TextBox 37"/>
          <p:cNvSpPr txBox="1"/>
          <p:nvPr/>
        </p:nvSpPr>
        <p:spPr>
          <a:xfrm>
            <a:off x="987885" y="8344325"/>
            <a:ext cx="3904214" cy="572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22"/>
              </a:lnSpc>
            </a:pPr>
            <a:r>
              <a:rPr lang="en-US" sz="3400" spc="340">
                <a:solidFill>
                  <a:srgbClr val="000000"/>
                </a:solidFill>
                <a:latin typeface="Gidole"/>
              </a:rPr>
              <a:t>LIMIT</a:t>
            </a:r>
          </a:p>
        </p:txBody>
      </p:sp>
      <p:grpSp>
        <p:nvGrpSpPr>
          <p:cNvPr id="38" name="Group 38"/>
          <p:cNvGrpSpPr/>
          <p:nvPr/>
        </p:nvGrpSpPr>
        <p:grpSpPr>
          <a:xfrm>
            <a:off x="527085" y="8280096"/>
            <a:ext cx="13920556" cy="234357"/>
            <a:chOff x="0" y="0"/>
            <a:chExt cx="33946531" cy="571500"/>
          </a:xfrm>
        </p:grpSpPr>
        <p:sp>
          <p:nvSpPr>
            <p:cNvPr id="39" name="Freeform 39"/>
            <p:cNvSpPr/>
            <p:nvPr/>
          </p:nvSpPr>
          <p:spPr>
            <a:xfrm>
              <a:off x="0" y="255270"/>
              <a:ext cx="33946529" cy="69850"/>
            </a:xfrm>
            <a:custGeom>
              <a:avLst/>
              <a:gdLst/>
              <a:ahLst/>
              <a:cxnLst/>
              <a:rect l="l" t="t" r="r" b="b"/>
              <a:pathLst>
                <a:path w="33946529" h="69850">
                  <a:moveTo>
                    <a:pt x="33655701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33946529" y="69850"/>
                  </a:lnTo>
                  <a:lnTo>
                    <a:pt x="33946529" y="0"/>
                  </a:lnTo>
                  <a:close/>
                </a:path>
              </a:pathLst>
            </a:custGeom>
            <a:solidFill>
              <a:srgbClr val="A6A6A6"/>
            </a:solidFill>
          </p:spPr>
        </p:sp>
      </p:grpSp>
      <p:sp>
        <p:nvSpPr>
          <p:cNvPr id="40" name="TextBox 40"/>
          <p:cNvSpPr txBox="1"/>
          <p:nvPr/>
        </p:nvSpPr>
        <p:spPr>
          <a:xfrm>
            <a:off x="3935325" y="8344325"/>
            <a:ext cx="8211426" cy="572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22"/>
              </a:lnSpc>
            </a:pPr>
            <a:r>
              <a:rPr lang="en-US" sz="3400" spc="340">
                <a:solidFill>
                  <a:srgbClr val="000000"/>
                </a:solidFill>
                <a:latin typeface="Gidole"/>
              </a:rPr>
              <a:t>How many records to limit results to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0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153001" y="5769914"/>
            <a:ext cx="3904214" cy="572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22"/>
              </a:lnSpc>
            </a:pPr>
            <a:r>
              <a:rPr lang="en-US" sz="3400" spc="340">
                <a:solidFill>
                  <a:srgbClr val="000000"/>
                </a:solidFill>
                <a:latin typeface="Gidole"/>
              </a:rPr>
              <a:t>FEET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152998" y="5254548"/>
            <a:ext cx="3904217" cy="572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22"/>
              </a:lnSpc>
            </a:pPr>
            <a:r>
              <a:rPr lang="en-US" sz="3400" spc="340">
                <a:solidFill>
                  <a:srgbClr val="000000"/>
                </a:solidFill>
                <a:latin typeface="Gidole"/>
              </a:rPr>
              <a:t>SWEATY</a:t>
            </a:r>
          </a:p>
        </p:txBody>
      </p:sp>
      <p:sp>
        <p:nvSpPr>
          <p:cNvPr id="4" name="AutoShape 4"/>
          <p:cNvSpPr/>
          <p:nvPr/>
        </p:nvSpPr>
        <p:spPr>
          <a:xfrm>
            <a:off x="13219662" y="5228120"/>
            <a:ext cx="5210592" cy="5072974"/>
          </a:xfrm>
          <a:prstGeom prst="rect">
            <a:avLst/>
          </a:prstGeom>
          <a:solidFill>
            <a:srgbClr val="F2F0F4"/>
          </a:solidFill>
        </p:spPr>
      </p: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 l="15431" r="15431" b="1538"/>
          <a:stretch>
            <a:fillRect/>
          </a:stretch>
        </p:blipFill>
        <p:spPr>
          <a:xfrm>
            <a:off x="13219662" y="-122359"/>
            <a:ext cx="5263671" cy="5350479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 rot="-5400000">
            <a:off x="13174907" y="5232166"/>
            <a:ext cx="5154391" cy="5064881"/>
            <a:chOff x="0" y="0"/>
            <a:chExt cx="6350000" cy="633984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F3338"/>
            </a:solidFill>
          </p:spPr>
        </p:sp>
      </p:grpSp>
      <p:grpSp>
        <p:nvGrpSpPr>
          <p:cNvPr id="8" name="Group 8"/>
          <p:cNvGrpSpPr/>
          <p:nvPr/>
        </p:nvGrpSpPr>
        <p:grpSpPr>
          <a:xfrm rot="-10800000">
            <a:off x="15340207" y="5228120"/>
            <a:ext cx="5888671" cy="5113682"/>
            <a:chOff x="0" y="0"/>
            <a:chExt cx="6350000" cy="54991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000000">
                <a:alpha val="34901"/>
              </a:srgbClr>
            </a:solidFill>
          </p:spPr>
        </p:sp>
      </p:grpSp>
      <p:sp>
        <p:nvSpPr>
          <p:cNvPr id="10" name="TextBox 10"/>
          <p:cNvSpPr txBox="1"/>
          <p:nvPr/>
        </p:nvSpPr>
        <p:spPr>
          <a:xfrm>
            <a:off x="1028700" y="457200"/>
            <a:ext cx="9287181" cy="3429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000"/>
              </a:lnSpc>
            </a:pPr>
            <a:r>
              <a:rPr lang="en-US" sz="7500" spc="375">
                <a:solidFill>
                  <a:srgbClr val="000000"/>
                </a:solidFill>
                <a:latin typeface="League Spartan Bold"/>
              </a:rPr>
              <a:t>AND NOW YOU'LL NEVER FORGET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53001" y="6800646"/>
            <a:ext cx="3904214" cy="572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22"/>
              </a:lnSpc>
            </a:pPr>
            <a:r>
              <a:rPr lang="en-US" sz="3400" spc="340">
                <a:solidFill>
                  <a:srgbClr val="000000"/>
                </a:solidFill>
                <a:latin typeface="Gidole"/>
              </a:rPr>
              <a:t>GIVE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52998" y="6285280"/>
            <a:ext cx="3904217" cy="572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22"/>
              </a:lnSpc>
            </a:pPr>
            <a:r>
              <a:rPr lang="en-US" sz="3400" spc="340" dirty="0">
                <a:solidFill>
                  <a:srgbClr val="000000"/>
                </a:solidFill>
                <a:latin typeface="Gidole"/>
              </a:rPr>
              <a:t>WILL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53004" y="7831378"/>
            <a:ext cx="3904214" cy="572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22"/>
              </a:lnSpc>
            </a:pPr>
            <a:r>
              <a:rPr lang="en-US" sz="3400" spc="340">
                <a:solidFill>
                  <a:srgbClr val="000000"/>
                </a:solidFill>
                <a:latin typeface="Gidole"/>
              </a:rPr>
              <a:t>ODORS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153001" y="7316012"/>
            <a:ext cx="3904217" cy="572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22"/>
              </a:lnSpc>
            </a:pPr>
            <a:r>
              <a:rPr lang="en-US" sz="3400" spc="340">
                <a:solidFill>
                  <a:srgbClr val="000000"/>
                </a:solidFill>
                <a:latin typeface="Gidole"/>
              </a:rPr>
              <a:t>HORRIBLE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691585" y="5714086"/>
            <a:ext cx="5717471" cy="234357"/>
            <a:chOff x="0" y="0"/>
            <a:chExt cx="13942568" cy="571500"/>
          </a:xfrm>
        </p:grpSpPr>
        <p:sp>
          <p:nvSpPr>
            <p:cNvPr id="16" name="Freeform 16"/>
            <p:cNvSpPr/>
            <p:nvPr/>
          </p:nvSpPr>
          <p:spPr>
            <a:xfrm>
              <a:off x="0" y="255270"/>
              <a:ext cx="13942568" cy="69850"/>
            </a:xfrm>
            <a:custGeom>
              <a:avLst/>
              <a:gdLst/>
              <a:ahLst/>
              <a:cxnLst/>
              <a:rect l="l" t="t" r="r" b="b"/>
              <a:pathLst>
                <a:path w="13942568" h="69850">
                  <a:moveTo>
                    <a:pt x="13651737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13942568" y="69850"/>
                  </a:lnTo>
                  <a:lnTo>
                    <a:pt x="13942568" y="0"/>
                  </a:lnTo>
                  <a:close/>
                </a:path>
              </a:pathLst>
            </a:custGeom>
            <a:solidFill>
              <a:srgbClr val="A6A6A6"/>
            </a:solidFill>
          </p:spPr>
        </p:sp>
      </p:grpSp>
      <p:grpSp>
        <p:nvGrpSpPr>
          <p:cNvPr id="17" name="Group 17"/>
          <p:cNvGrpSpPr/>
          <p:nvPr/>
        </p:nvGrpSpPr>
        <p:grpSpPr>
          <a:xfrm>
            <a:off x="691585" y="6221051"/>
            <a:ext cx="5717471" cy="234357"/>
            <a:chOff x="0" y="0"/>
            <a:chExt cx="13942568" cy="571500"/>
          </a:xfrm>
        </p:grpSpPr>
        <p:sp>
          <p:nvSpPr>
            <p:cNvPr id="18" name="Freeform 18"/>
            <p:cNvSpPr/>
            <p:nvPr/>
          </p:nvSpPr>
          <p:spPr>
            <a:xfrm>
              <a:off x="0" y="255270"/>
              <a:ext cx="13942568" cy="69850"/>
            </a:xfrm>
            <a:custGeom>
              <a:avLst/>
              <a:gdLst/>
              <a:ahLst/>
              <a:cxnLst/>
              <a:rect l="l" t="t" r="r" b="b"/>
              <a:pathLst>
                <a:path w="13942568" h="69850">
                  <a:moveTo>
                    <a:pt x="13651737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13942568" y="69850"/>
                  </a:lnTo>
                  <a:lnTo>
                    <a:pt x="13942568" y="0"/>
                  </a:lnTo>
                  <a:close/>
                </a:path>
              </a:pathLst>
            </a:custGeom>
            <a:solidFill>
              <a:srgbClr val="A6A6A6"/>
            </a:solidFill>
          </p:spPr>
        </p:sp>
      </p:grpSp>
      <p:grpSp>
        <p:nvGrpSpPr>
          <p:cNvPr id="19" name="Group 19"/>
          <p:cNvGrpSpPr/>
          <p:nvPr/>
        </p:nvGrpSpPr>
        <p:grpSpPr>
          <a:xfrm>
            <a:off x="691591" y="6740617"/>
            <a:ext cx="5717465" cy="234357"/>
            <a:chOff x="0" y="0"/>
            <a:chExt cx="13942554" cy="571500"/>
          </a:xfrm>
        </p:grpSpPr>
        <p:sp>
          <p:nvSpPr>
            <p:cNvPr id="20" name="Freeform 20"/>
            <p:cNvSpPr/>
            <p:nvPr/>
          </p:nvSpPr>
          <p:spPr>
            <a:xfrm>
              <a:off x="0" y="255270"/>
              <a:ext cx="13942554" cy="69850"/>
            </a:xfrm>
            <a:custGeom>
              <a:avLst/>
              <a:gdLst/>
              <a:ahLst/>
              <a:cxnLst/>
              <a:rect l="l" t="t" r="r" b="b"/>
              <a:pathLst>
                <a:path w="13942554" h="69850">
                  <a:moveTo>
                    <a:pt x="13651723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13942554" y="69850"/>
                  </a:lnTo>
                  <a:lnTo>
                    <a:pt x="13942554" y="0"/>
                  </a:lnTo>
                  <a:close/>
                </a:path>
              </a:pathLst>
            </a:custGeom>
            <a:solidFill>
              <a:srgbClr val="A6A6A6"/>
            </a:solidFill>
          </p:spPr>
        </p:sp>
      </p:grpSp>
      <p:grpSp>
        <p:nvGrpSpPr>
          <p:cNvPr id="21" name="Group 21"/>
          <p:cNvGrpSpPr/>
          <p:nvPr/>
        </p:nvGrpSpPr>
        <p:grpSpPr>
          <a:xfrm>
            <a:off x="691591" y="7247583"/>
            <a:ext cx="5717465" cy="234357"/>
            <a:chOff x="0" y="0"/>
            <a:chExt cx="13942554" cy="571500"/>
          </a:xfrm>
        </p:grpSpPr>
        <p:sp>
          <p:nvSpPr>
            <p:cNvPr id="22" name="Freeform 22"/>
            <p:cNvSpPr/>
            <p:nvPr/>
          </p:nvSpPr>
          <p:spPr>
            <a:xfrm>
              <a:off x="0" y="255270"/>
              <a:ext cx="13942554" cy="69850"/>
            </a:xfrm>
            <a:custGeom>
              <a:avLst/>
              <a:gdLst/>
              <a:ahLst/>
              <a:cxnLst/>
              <a:rect l="l" t="t" r="r" b="b"/>
              <a:pathLst>
                <a:path w="13942554" h="69850">
                  <a:moveTo>
                    <a:pt x="13651723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13942554" y="69850"/>
                  </a:lnTo>
                  <a:lnTo>
                    <a:pt x="13942554" y="0"/>
                  </a:lnTo>
                  <a:close/>
                </a:path>
              </a:pathLst>
            </a:custGeom>
            <a:solidFill>
              <a:srgbClr val="A6A6A6"/>
            </a:solidFill>
          </p:spPr>
        </p:sp>
      </p:grpSp>
      <p:grpSp>
        <p:nvGrpSpPr>
          <p:cNvPr id="23" name="Group 23"/>
          <p:cNvGrpSpPr/>
          <p:nvPr/>
        </p:nvGrpSpPr>
        <p:grpSpPr>
          <a:xfrm>
            <a:off x="691591" y="7767149"/>
            <a:ext cx="5717465" cy="234357"/>
            <a:chOff x="0" y="0"/>
            <a:chExt cx="13942554" cy="571500"/>
          </a:xfrm>
        </p:grpSpPr>
        <p:sp>
          <p:nvSpPr>
            <p:cNvPr id="24" name="Freeform 24"/>
            <p:cNvSpPr/>
            <p:nvPr/>
          </p:nvSpPr>
          <p:spPr>
            <a:xfrm>
              <a:off x="0" y="255270"/>
              <a:ext cx="13942554" cy="69850"/>
            </a:xfrm>
            <a:custGeom>
              <a:avLst/>
              <a:gdLst/>
              <a:ahLst/>
              <a:cxnLst/>
              <a:rect l="l" t="t" r="r" b="b"/>
              <a:pathLst>
                <a:path w="13942554" h="69850">
                  <a:moveTo>
                    <a:pt x="13651723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13942554" y="69850"/>
                  </a:lnTo>
                  <a:lnTo>
                    <a:pt x="13942554" y="0"/>
                  </a:lnTo>
                  <a:close/>
                </a:path>
              </a:pathLst>
            </a:custGeom>
            <a:solidFill>
              <a:srgbClr val="A6A6A6"/>
            </a:solidFill>
          </p:spPr>
        </p:sp>
      </p:grpSp>
      <p:sp>
        <p:nvSpPr>
          <p:cNvPr id="25" name="TextBox 25"/>
          <p:cNvSpPr txBox="1"/>
          <p:nvPr/>
        </p:nvSpPr>
        <p:spPr>
          <a:xfrm>
            <a:off x="4100444" y="5769914"/>
            <a:ext cx="3904214" cy="572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22"/>
              </a:lnSpc>
            </a:pPr>
            <a:r>
              <a:rPr lang="en-US" sz="3400" spc="340" dirty="0">
                <a:solidFill>
                  <a:srgbClr val="000000"/>
                </a:solidFill>
                <a:latin typeface="Gidole"/>
              </a:rPr>
              <a:t>FROM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4100441" y="5254548"/>
            <a:ext cx="3904217" cy="572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22"/>
              </a:lnSpc>
            </a:pPr>
            <a:r>
              <a:rPr lang="en-US" sz="3400" spc="340">
                <a:solidFill>
                  <a:srgbClr val="000000"/>
                </a:solidFill>
                <a:latin typeface="Gidole"/>
              </a:rPr>
              <a:t>SELECT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4100444" y="6800646"/>
            <a:ext cx="3904214" cy="572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22"/>
              </a:lnSpc>
            </a:pPr>
            <a:r>
              <a:rPr lang="en-US" sz="3400" spc="340">
                <a:solidFill>
                  <a:srgbClr val="000000"/>
                </a:solidFill>
                <a:latin typeface="Gidole"/>
              </a:rPr>
              <a:t>GROUP BY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4100441" y="6285280"/>
            <a:ext cx="3904217" cy="572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22"/>
              </a:lnSpc>
            </a:pPr>
            <a:r>
              <a:rPr lang="en-US" sz="3400" spc="340">
                <a:solidFill>
                  <a:srgbClr val="000000"/>
                </a:solidFill>
                <a:latin typeface="Gidole"/>
              </a:rPr>
              <a:t>WHERE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4100447" y="7831378"/>
            <a:ext cx="3904214" cy="572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22"/>
              </a:lnSpc>
            </a:pPr>
            <a:r>
              <a:rPr lang="en-US" sz="3400" spc="340">
                <a:solidFill>
                  <a:srgbClr val="000000"/>
                </a:solidFill>
                <a:latin typeface="Gidole"/>
              </a:rPr>
              <a:t>ORDER BY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4100444" y="7316012"/>
            <a:ext cx="3904217" cy="572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22"/>
              </a:lnSpc>
            </a:pPr>
            <a:r>
              <a:rPr lang="en-US" sz="3400" spc="340">
                <a:solidFill>
                  <a:srgbClr val="000000"/>
                </a:solidFill>
                <a:latin typeface="Gidole"/>
              </a:rPr>
              <a:t>HAVING</a:t>
            </a:r>
          </a:p>
        </p:txBody>
      </p:sp>
      <p:grpSp>
        <p:nvGrpSpPr>
          <p:cNvPr id="31" name="Group 31"/>
          <p:cNvGrpSpPr/>
          <p:nvPr/>
        </p:nvGrpSpPr>
        <p:grpSpPr>
          <a:xfrm rot="5400000">
            <a:off x="1965150" y="6696728"/>
            <a:ext cx="3171574" cy="234357"/>
            <a:chOff x="0" y="0"/>
            <a:chExt cx="7734169" cy="571500"/>
          </a:xfrm>
        </p:grpSpPr>
        <p:sp>
          <p:nvSpPr>
            <p:cNvPr id="32" name="Freeform 32"/>
            <p:cNvSpPr/>
            <p:nvPr/>
          </p:nvSpPr>
          <p:spPr>
            <a:xfrm>
              <a:off x="0" y="255270"/>
              <a:ext cx="7734169" cy="69850"/>
            </a:xfrm>
            <a:custGeom>
              <a:avLst/>
              <a:gdLst/>
              <a:ahLst/>
              <a:cxnLst/>
              <a:rect l="l" t="t" r="r" b="b"/>
              <a:pathLst>
                <a:path w="7734169" h="69850">
                  <a:moveTo>
                    <a:pt x="7443339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7734169" y="69850"/>
                  </a:lnTo>
                  <a:lnTo>
                    <a:pt x="7734169" y="0"/>
                  </a:lnTo>
                  <a:close/>
                </a:path>
              </a:pathLst>
            </a:custGeom>
            <a:solidFill>
              <a:srgbClr val="A6A6A6"/>
            </a:solidFill>
          </p:spPr>
        </p:sp>
      </p:grpSp>
      <p:pic>
        <p:nvPicPr>
          <p:cNvPr id="33" name="Picture 3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6100583" y="9258300"/>
            <a:ext cx="2005783" cy="147049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39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729852" y="-84575"/>
            <a:ext cx="7747166" cy="10456149"/>
          </a:xfrm>
          <a:prstGeom prst="rect">
            <a:avLst/>
          </a:prstGeom>
          <a:solidFill>
            <a:srgbClr val="CF3338"/>
          </a:solidFill>
        </p:spPr>
      </p:sp>
      <p:grpSp>
        <p:nvGrpSpPr>
          <p:cNvPr id="3" name="Group 3"/>
          <p:cNvGrpSpPr/>
          <p:nvPr/>
        </p:nvGrpSpPr>
        <p:grpSpPr>
          <a:xfrm rot="-10800000">
            <a:off x="10729852" y="0"/>
            <a:ext cx="7558148" cy="10247406"/>
            <a:chOff x="0" y="0"/>
            <a:chExt cx="6350000" cy="633984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D3935">
                <a:alpha val="19607"/>
              </a:srgbClr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0" y="0"/>
            <a:ext cx="10729852" cy="1889716"/>
            <a:chOff x="0" y="0"/>
            <a:chExt cx="2295968" cy="40436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295968" cy="404360"/>
            </a:xfrm>
            <a:custGeom>
              <a:avLst/>
              <a:gdLst/>
              <a:ahLst/>
              <a:cxnLst/>
              <a:rect l="l" t="t" r="r" b="b"/>
              <a:pathLst>
                <a:path w="2295968" h="404360">
                  <a:moveTo>
                    <a:pt x="0" y="0"/>
                  </a:moveTo>
                  <a:lnTo>
                    <a:pt x="2295968" y="0"/>
                  </a:lnTo>
                  <a:lnTo>
                    <a:pt x="2295968" y="404360"/>
                  </a:lnTo>
                  <a:lnTo>
                    <a:pt x="0" y="404360"/>
                  </a:lnTo>
                  <a:close/>
                </a:path>
              </a:pathLst>
            </a:custGeom>
            <a:solidFill>
              <a:srgbClr val="F2F0F4"/>
            </a:solidFill>
          </p:spPr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99312" y="-1283891"/>
            <a:ext cx="6803245" cy="4987629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028700" y="2217576"/>
            <a:ext cx="7483394" cy="1143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000"/>
              </a:lnSpc>
            </a:pPr>
            <a:r>
              <a:rPr lang="en-US" sz="7500" spc="375">
                <a:solidFill>
                  <a:srgbClr val="F2F0F4"/>
                </a:solidFill>
                <a:latin typeface="League Spartan Bold"/>
              </a:rPr>
              <a:t>LET'S TALK!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6776228"/>
            <a:ext cx="7624318" cy="572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22"/>
              </a:lnSpc>
            </a:pPr>
            <a:r>
              <a:rPr lang="en-US" sz="3400" spc="340">
                <a:solidFill>
                  <a:srgbClr val="F2F0F4"/>
                </a:solidFill>
                <a:latin typeface="Gidole"/>
              </a:rPr>
              <a:t>EMAIL ADDRESS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7424888"/>
            <a:ext cx="7624318" cy="561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00"/>
              </a:lnSpc>
            </a:pPr>
            <a:r>
              <a:rPr lang="en-US" sz="3000" spc="30">
                <a:solidFill>
                  <a:srgbClr val="F2F0F4"/>
                </a:solidFill>
                <a:latin typeface="Gidole"/>
              </a:rPr>
              <a:t>george@stringfestanalytics.com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5086350"/>
            <a:ext cx="7624318" cy="572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22"/>
              </a:lnSpc>
            </a:pPr>
            <a:r>
              <a:rPr lang="en-US" sz="3400" spc="340">
                <a:solidFill>
                  <a:srgbClr val="F2F0F4"/>
                </a:solidFill>
                <a:latin typeface="Gidole"/>
              </a:rPr>
              <a:t>PHONE NUMBER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8700" y="5706603"/>
            <a:ext cx="7624318" cy="561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00"/>
              </a:lnSpc>
            </a:pPr>
            <a:r>
              <a:rPr lang="en-US" sz="3000" spc="30">
                <a:solidFill>
                  <a:srgbClr val="F2F0F4"/>
                </a:solidFill>
                <a:latin typeface="Gidole"/>
              </a:rPr>
              <a:t>440-879-8399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28700" y="3455244"/>
            <a:ext cx="7624318" cy="572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22"/>
              </a:lnSpc>
            </a:pPr>
            <a:r>
              <a:rPr lang="en-US" sz="3400" spc="340">
                <a:solidFill>
                  <a:srgbClr val="F2F0F4"/>
                </a:solidFill>
                <a:latin typeface="Gidole"/>
              </a:rPr>
              <a:t>LINKEDIN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28700" y="4037855"/>
            <a:ext cx="7624318" cy="561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00"/>
              </a:lnSpc>
            </a:pPr>
            <a:r>
              <a:rPr lang="en-US" sz="3000" spc="30">
                <a:solidFill>
                  <a:srgbClr val="F2F0F4"/>
                </a:solidFill>
                <a:latin typeface="Gidole"/>
              </a:rPr>
              <a:t>linkedin.com/in/gjmount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28700" y="8337238"/>
            <a:ext cx="7624318" cy="572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22"/>
              </a:lnSpc>
            </a:pPr>
            <a:r>
              <a:rPr lang="en-US" sz="3400" spc="340">
                <a:solidFill>
                  <a:srgbClr val="F2F0F4"/>
                </a:solidFill>
                <a:latin typeface="Gidole"/>
              </a:rPr>
              <a:t>WEBSITE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28700" y="8924925"/>
            <a:ext cx="7624318" cy="561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00"/>
              </a:lnSpc>
            </a:pPr>
            <a:r>
              <a:rPr lang="en-US" sz="3000" spc="30">
                <a:solidFill>
                  <a:srgbClr val="F2F0F4"/>
                </a:solidFill>
                <a:latin typeface="Gidole"/>
              </a:rPr>
              <a:t>stringfestanalytics.com</a:t>
            </a:r>
          </a:p>
        </p:txBody>
      </p:sp>
      <p:pic>
        <p:nvPicPr>
          <p:cNvPr id="17" name="Picture 1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6100583" y="9258300"/>
            <a:ext cx="2005783" cy="147049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0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og, Puppy, Canine, Vet, Veterinarian, Medical Care">
            <a:extLst>
              <a:ext uri="{FF2B5EF4-FFF2-40B4-BE49-F238E27FC236}">
                <a16:creationId xmlns:a16="http://schemas.microsoft.com/office/drawing/2014/main" id="{C69D2FD6-39D6-4126-8024-F3E6CE69A6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5200" y="5176581"/>
            <a:ext cx="7162800" cy="5110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utoShape 2"/>
          <p:cNvSpPr/>
          <p:nvPr/>
        </p:nvSpPr>
        <p:spPr>
          <a:xfrm>
            <a:off x="-225517" y="0"/>
            <a:ext cx="18513517" cy="3466476"/>
          </a:xfrm>
          <a:prstGeom prst="rect">
            <a:avLst/>
          </a:prstGeom>
          <a:solidFill>
            <a:srgbClr val="3D3935"/>
          </a:solidFill>
        </p:spPr>
      </p:sp>
      <p:grpSp>
        <p:nvGrpSpPr>
          <p:cNvPr id="3" name="Group 3"/>
          <p:cNvGrpSpPr/>
          <p:nvPr/>
        </p:nvGrpSpPr>
        <p:grpSpPr>
          <a:xfrm>
            <a:off x="0" y="52709"/>
            <a:ext cx="3419237" cy="3413767"/>
            <a:chOff x="0" y="0"/>
            <a:chExt cx="6350000" cy="633984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F0F4">
                <a:alpha val="84705"/>
              </a:srgbClr>
            </a:solidFill>
          </p:spPr>
        </p:sp>
      </p:grpSp>
      <p:grpSp>
        <p:nvGrpSpPr>
          <p:cNvPr id="5" name="Group 5"/>
          <p:cNvGrpSpPr/>
          <p:nvPr/>
        </p:nvGrpSpPr>
        <p:grpSpPr>
          <a:xfrm rot="-10800000">
            <a:off x="-2110659" y="-189185"/>
            <a:ext cx="4221318" cy="3655661"/>
            <a:chOff x="0" y="0"/>
            <a:chExt cx="6350000" cy="54991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CF3338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2110659" y="435320"/>
            <a:ext cx="15772737" cy="10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100"/>
              </a:lnSpc>
            </a:pPr>
            <a:r>
              <a:rPr lang="en-US" sz="6500" spc="195" dirty="0">
                <a:solidFill>
                  <a:srgbClr val="F2F0F4"/>
                </a:solidFill>
                <a:latin typeface="League Spartan Italics"/>
              </a:rPr>
              <a:t>What the hey is EDA?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rcRect b="44190"/>
          <a:stretch>
            <a:fillRect/>
          </a:stretch>
        </p:blipFill>
        <p:spPr>
          <a:xfrm>
            <a:off x="16095120" y="9265255"/>
            <a:ext cx="2013122" cy="823680"/>
          </a:xfrm>
          <a:prstGeom prst="rect">
            <a:avLst/>
          </a:prstGeom>
        </p:spPr>
      </p:pic>
      <p:sp>
        <p:nvSpPr>
          <p:cNvPr id="10" name="TextBox 7">
            <a:extLst>
              <a:ext uri="{FF2B5EF4-FFF2-40B4-BE49-F238E27FC236}">
                <a16:creationId xmlns:a16="http://schemas.microsoft.com/office/drawing/2014/main" id="{23FCD4AA-20CA-41F6-BF01-5DFF1D9E9332}"/>
              </a:ext>
            </a:extLst>
          </p:cNvPr>
          <p:cNvSpPr txBox="1"/>
          <p:nvPr/>
        </p:nvSpPr>
        <p:spPr>
          <a:xfrm>
            <a:off x="14284565" y="5202875"/>
            <a:ext cx="1812701" cy="10953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9100"/>
              </a:lnSpc>
            </a:pPr>
            <a:r>
              <a:rPr lang="en-US" sz="6500" spc="195" dirty="0">
                <a:latin typeface="League Spartan Italics"/>
              </a:rPr>
              <a:t>YOU</a:t>
            </a:r>
          </a:p>
        </p:txBody>
      </p:sp>
      <p:sp>
        <p:nvSpPr>
          <p:cNvPr id="11" name="TextBox 7">
            <a:extLst>
              <a:ext uri="{FF2B5EF4-FFF2-40B4-BE49-F238E27FC236}">
                <a16:creationId xmlns:a16="http://schemas.microsoft.com/office/drawing/2014/main" id="{63D721DE-945B-43CD-8590-E4F9CC598B66}"/>
              </a:ext>
            </a:extLst>
          </p:cNvPr>
          <p:cNvSpPr txBox="1"/>
          <p:nvPr/>
        </p:nvSpPr>
        <p:spPr>
          <a:xfrm>
            <a:off x="11667732" y="8953500"/>
            <a:ext cx="2590800" cy="10038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9100"/>
              </a:lnSpc>
            </a:pPr>
            <a:r>
              <a:rPr lang="en-US" sz="3800" spc="195" dirty="0">
                <a:latin typeface="League Spartan Italics"/>
              </a:rPr>
              <a:t>YOUR DATA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F8E36B-5389-41E7-BBDB-BE061BE6D012}"/>
              </a:ext>
            </a:extLst>
          </p:cNvPr>
          <p:cNvSpPr txBox="1"/>
          <p:nvPr/>
        </p:nvSpPr>
        <p:spPr>
          <a:xfrm>
            <a:off x="228600" y="3848100"/>
            <a:ext cx="81534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Gidole" panose="020B0604020202020204" charset="0"/>
              </a:rPr>
              <a:t>Preliminary understanding of variables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b="1" dirty="0">
                <a:latin typeface="Gidole" panose="020B0604020202020204" charset="0"/>
              </a:rPr>
              <a:t>Classify them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latin typeface="Gidole" panose="020B0604020202020204" charset="0"/>
              </a:rPr>
              <a:t>Summarize them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latin typeface="Gidole" panose="020B0604020202020204" charset="0"/>
              </a:rPr>
              <a:t>Visualize them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latin typeface="Gidole" panose="020B0604020202020204" charset="0"/>
              </a:rPr>
              <a:t>Check assumptions before using them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0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225517" y="0"/>
            <a:ext cx="18513517" cy="3466476"/>
          </a:xfrm>
          <a:prstGeom prst="rect">
            <a:avLst/>
          </a:prstGeom>
          <a:solidFill>
            <a:srgbClr val="3D3935"/>
          </a:solidFill>
        </p:spPr>
      </p:sp>
      <p:grpSp>
        <p:nvGrpSpPr>
          <p:cNvPr id="3" name="Group 3"/>
          <p:cNvGrpSpPr/>
          <p:nvPr/>
        </p:nvGrpSpPr>
        <p:grpSpPr>
          <a:xfrm>
            <a:off x="0" y="52709"/>
            <a:ext cx="3419237" cy="3413767"/>
            <a:chOff x="0" y="0"/>
            <a:chExt cx="6350000" cy="633984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F0F4">
                <a:alpha val="84705"/>
              </a:srgbClr>
            </a:solidFill>
          </p:spPr>
        </p:sp>
      </p:grpSp>
      <p:grpSp>
        <p:nvGrpSpPr>
          <p:cNvPr id="5" name="Group 5"/>
          <p:cNvGrpSpPr/>
          <p:nvPr/>
        </p:nvGrpSpPr>
        <p:grpSpPr>
          <a:xfrm rot="-10800000">
            <a:off x="-2110659" y="-189185"/>
            <a:ext cx="4221318" cy="3655661"/>
            <a:chOff x="0" y="0"/>
            <a:chExt cx="6350000" cy="54991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CF3338"/>
            </a:solidFill>
          </p:spPr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rcRect b="44190"/>
          <a:stretch>
            <a:fillRect/>
          </a:stretch>
        </p:blipFill>
        <p:spPr>
          <a:xfrm>
            <a:off x="16095120" y="9265255"/>
            <a:ext cx="2013122" cy="82368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067731" y="3956071"/>
            <a:ext cx="7387653" cy="5721024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2110659" y="1011583"/>
            <a:ext cx="15772737" cy="1120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100"/>
              </a:lnSpc>
            </a:pPr>
            <a:r>
              <a:rPr lang="en-US" sz="6500" spc="195">
                <a:solidFill>
                  <a:srgbClr val="F2F0F4"/>
                </a:solidFill>
                <a:latin typeface="League Spartan Italics"/>
              </a:rPr>
              <a:t>What is a variable?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49716C3-280E-4377-BD60-380B8FF48366}"/>
              </a:ext>
            </a:extLst>
          </p:cNvPr>
          <p:cNvSpPr txBox="1"/>
          <p:nvPr/>
        </p:nvSpPr>
        <p:spPr>
          <a:xfrm>
            <a:off x="228600" y="3848100"/>
            <a:ext cx="8153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latin typeface="Gidole" panose="020B0604020202020204" charset="0"/>
              </a:rPr>
              <a:t>Classical statistics: at least a 90%/10% split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0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2496" r="2496"/>
          <a:stretch>
            <a:fillRect/>
          </a:stretch>
        </p:blipFill>
        <p:spPr>
          <a:xfrm>
            <a:off x="-121817" y="-124683"/>
            <a:ext cx="7687509" cy="5350479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-100401" y="5129474"/>
            <a:ext cx="18485333" cy="5157526"/>
          </a:xfrm>
          <a:prstGeom prst="rect">
            <a:avLst/>
          </a:prstGeom>
          <a:solidFill>
            <a:srgbClr val="CF3338"/>
          </a:solidFill>
        </p:spPr>
      </p:sp>
      <p:grpSp>
        <p:nvGrpSpPr>
          <p:cNvPr id="4" name="Group 4"/>
          <p:cNvGrpSpPr/>
          <p:nvPr/>
        </p:nvGrpSpPr>
        <p:grpSpPr>
          <a:xfrm>
            <a:off x="0" y="2733413"/>
            <a:ext cx="7565692" cy="7553587"/>
            <a:chOff x="0" y="0"/>
            <a:chExt cx="6350000" cy="633984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D3935"/>
            </a:solidFill>
          </p:spPr>
        </p:sp>
      </p:grpSp>
      <p:grpSp>
        <p:nvGrpSpPr>
          <p:cNvPr id="6" name="Group 6"/>
          <p:cNvGrpSpPr/>
          <p:nvPr/>
        </p:nvGrpSpPr>
        <p:grpSpPr>
          <a:xfrm rot="-10800000">
            <a:off x="-3031757" y="5143500"/>
            <a:ext cx="6063514" cy="5251003"/>
            <a:chOff x="0" y="0"/>
            <a:chExt cx="6350000" cy="54991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FFFFFF">
                <a:alpha val="34901"/>
              </a:srgbClr>
            </a:solidFill>
          </p:spPr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6100583" y="9258300"/>
            <a:ext cx="2005783" cy="147049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9071302" y="264557"/>
            <a:ext cx="8187998" cy="4572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000"/>
              </a:lnSpc>
            </a:pPr>
            <a:r>
              <a:rPr lang="en-US" sz="7500" spc="375">
                <a:solidFill>
                  <a:srgbClr val="000000"/>
                </a:solidFill>
                <a:latin typeface="League Spartan Bold"/>
              </a:rPr>
              <a:t>VARIABLE TYPES AS RECIPE INGREDIENTS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0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52709"/>
            <a:ext cx="3419237" cy="3413767"/>
            <a:chOff x="0" y="0"/>
            <a:chExt cx="6350000" cy="633984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F0F4">
                <a:alpha val="84705"/>
              </a:srgbClr>
            </a:solidFill>
          </p:spPr>
        </p:sp>
      </p:grpSp>
      <p:grpSp>
        <p:nvGrpSpPr>
          <p:cNvPr id="4" name="Group 4"/>
          <p:cNvGrpSpPr/>
          <p:nvPr/>
        </p:nvGrpSpPr>
        <p:grpSpPr>
          <a:xfrm rot="-10800000">
            <a:off x="-2110659" y="-189185"/>
            <a:ext cx="4221318" cy="3655661"/>
            <a:chOff x="0" y="0"/>
            <a:chExt cx="6350000" cy="54991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CF3338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 b="44190"/>
          <a:stretch>
            <a:fillRect/>
          </a:stretch>
        </p:blipFill>
        <p:spPr>
          <a:xfrm>
            <a:off x="16095120" y="9265255"/>
            <a:ext cx="2013122" cy="82368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rcRect l="50" r="50"/>
          <a:stretch>
            <a:fillRect/>
          </a:stretch>
        </p:blipFill>
        <p:spPr>
          <a:xfrm>
            <a:off x="1333353" y="911425"/>
            <a:ext cx="15621294" cy="917751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464</TotalTime>
  <Words>1390</Words>
  <Application>Microsoft Office PowerPoint</Application>
  <PresentationFormat>Custom</PresentationFormat>
  <Paragraphs>302</Paragraphs>
  <Slides>52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64" baseType="lpstr">
      <vt:lpstr>Open Sans Extra Bold</vt:lpstr>
      <vt:lpstr>League Spartan Bold</vt:lpstr>
      <vt:lpstr>Gidole Bold</vt:lpstr>
      <vt:lpstr>Cambria Math</vt:lpstr>
      <vt:lpstr>Calibri</vt:lpstr>
      <vt:lpstr>Roboto Mono</vt:lpstr>
      <vt:lpstr>Gidole</vt:lpstr>
      <vt:lpstr>Arial</vt:lpstr>
      <vt:lpstr>League Spartan</vt:lpstr>
      <vt:lpstr>League Spartan Italics</vt:lpstr>
      <vt:lpstr>Impact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excel-statistics-for-business-analytics</dc:title>
  <dc:creator>User</dc:creator>
  <cp:lastModifiedBy>George Mount</cp:lastModifiedBy>
  <cp:revision>48</cp:revision>
  <dcterms:created xsi:type="dcterms:W3CDTF">2006-08-16T00:00:00Z</dcterms:created>
  <dcterms:modified xsi:type="dcterms:W3CDTF">2019-12-27T18:42:20Z</dcterms:modified>
  <dc:identifier>DADurESpNu8</dc:identifier>
</cp:coreProperties>
</file>